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57" r:id="rId3"/>
    <p:sldId id="258" r:id="rId4"/>
    <p:sldId id="348" r:id="rId5"/>
    <p:sldId id="359" r:id="rId6"/>
    <p:sldId id="360" r:id="rId7"/>
    <p:sldId id="361" r:id="rId8"/>
    <p:sldId id="3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7"/>
    <p:restoredTop sz="94719"/>
  </p:normalViewPr>
  <p:slideViewPr>
    <p:cSldViewPr snapToGrid="0" snapToObjects="1">
      <p:cViewPr varScale="1">
        <p:scale>
          <a:sx n="148" d="100"/>
          <a:sy n="148" d="100"/>
        </p:scale>
        <p:origin x="11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1869C-E87A-0A44-A407-3C3F2852BC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D3F10-44BC-394B-9E82-1F06D98795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B3E11-9E4B-EE41-9551-30ED07C6D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17FC3-D2F6-B642-B0D4-583C7613C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B208-1BC2-EE41-95CA-AB9C2A7FB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282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A5943-34F3-AE44-954E-0C190F95F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B84C36-09AA-BF4C-9377-47D7E3982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9A728-A42E-604A-AC0E-A7F55C30E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3EC09-A873-1B4C-9E6E-FA16EEABF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70605-25E9-104A-8497-3413BE019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6BB753-7CE8-3E4A-8237-891F2D2AB1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2A090F-E461-F143-90C5-C19628ABC6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62518-3443-5D4C-BD95-63E8644A7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E18C06-F942-3F40-9BEA-6301D1770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4DB86-5F8F-654B-BED9-853605EA7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57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5DC17-7A0D-534F-9150-5736BCF208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D422A5-F27B-9747-9446-02B046623F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AD5FE-829C-5B44-B490-1E235E770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62C67E-F9DC-AB4B-8DAC-D9C4A7677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61440A-53A6-344A-AA94-E356FDF70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630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6B29A-BCCC-7344-811B-FE08DA634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C9EE6-8E12-AB40-82C4-17F5F03CBF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7BB6B-613E-7D40-99C0-38F68A6AA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A672EA-CC68-5F4F-83A3-900A12CBA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5F5780-1CD8-CA41-8F4D-44E01442C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609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7311A-FAE2-5D46-B161-98CE54958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9417E-8F47-A54D-BEB5-F9210CCCE9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FD766-6755-EF40-ABDA-A8337D8DE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6B0EA0-323F-A149-BA51-C7233E40E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616873-C95A-C243-B014-B1BE6DE22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15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1A6AE-AF3D-A44A-8A93-778317660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2526C-867E-674C-AF82-3DE7E6D209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CDC7F7-F883-AC4F-9548-7AD107684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D56C50-CEE1-1845-BAB9-C10A504E1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644AA-8A4E-954D-B4DB-7D915A9D4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0F1381-9B38-3440-8BE0-2F8ED636B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1474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8F7AE-5C82-CA4C-8988-FAAF5E26F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149940-0E7D-F841-A494-F9CF4EC434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19DC12-346C-E14D-8AEB-0D012D8E63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4C6D45-06B6-2445-9A42-BB1D388DEB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48FC46-AF3F-A141-BF30-5A4B2EE7A1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BE8B0C-0BCE-294C-B62E-5B3E70C25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9C3ADC-87FF-AA41-9B3A-8E47D9987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E17766-C254-764D-BBE3-9B9BE4EA8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760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FEF5F-37F4-4442-8F50-B3A0129B7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6BFC93-A643-F34F-8236-D8A3CD4F6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9ED150-ECED-4A47-92EF-3BA475E83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CED020-0F6D-814A-AD3E-2950D7DE6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253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24B082-4BB4-AA48-A350-E215FB910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22C7FC-71E5-1A47-937D-B64877B3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A3323D-EC2B-BE46-A066-7338B92ED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163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A6481-F403-B048-B3A2-A08224117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F8CD61-087B-7A40-82B9-D49C8E1AE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3F700C-B15B-6041-A007-878CA1544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D19E02-B6FA-A540-BAF3-53470CC36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1535E-D936-5040-A7C2-6081DB41E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EFAA80-704E-194C-B26E-B991940F3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8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101BE-54A7-294D-BA7D-BD17EB6A8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45A13C-2C0B-0549-9197-45723F28B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CDEC55-97F1-7742-B3DC-96800E0B1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C957E-6F6A-DB4E-8BEA-8EA265631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B4E04-FD4E-1F45-B696-6611CA23F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481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78619-5F60-DE4A-8791-81DC300C5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EC32FF-E84C-0B4A-9477-9018F991BF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8CD47F-B2C5-8149-8EE4-54CAF25514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09576B-A510-9543-AD6E-1C6A72984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61C292-5C21-6C4D-8957-1B82D79A2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BBD1CA-1080-6B4B-B38B-65E227819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249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44DA8-0D0C-2A4A-99C7-F6A41A4A5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FB2F5-3CA7-564F-8AB0-D18E5F97EF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098A5-FECE-784E-80D1-0F69EF67D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62F42-47D9-1843-A44A-14B101C52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076C0-D0B9-D84A-AA0A-870FEB091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257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07E07F-2A5C-D244-99C5-B719BFF6B2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1F9528-5902-064A-9170-92C77CA14C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FF7262-1E95-F04D-AD7B-8F14305EA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FA5CF-3287-6E41-A169-BC027560C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9E3C2-57A3-6140-97A6-FCE1DE0E6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148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F460FE1-7542-2646-BD20-E2C7D1D3D2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516881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58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3AE5FBE-9C3E-AC44-9F57-34DFAAF99D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D35D22-2410-EA48-B503-2726E93CE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8992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8A75A-D075-8944-BCFF-A0FA67E80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BBD40-DBC2-114E-8CA2-2FA97A41BA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662F4E-3133-B844-81FD-089C5F63E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359B4C-00F8-2041-B1D4-61F503900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F7FEB-21F6-1A43-BC71-340E81431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8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C6EE6B-D860-844A-937F-BDEE8B22B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1E2F7-5B52-A041-B5E5-6188C53E2C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285E63-010B-DA44-A181-1545B234CE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106CBF-EADA-714B-A37B-DDA68543A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D2EDDE-B9CC-7C44-A178-E2A4C4B4A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347157-BDB7-FD4D-B41C-1C33ECA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31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BC85A-9D68-D141-A1D9-7701A3CA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F3AC9-FC97-2247-9E29-BDAEA0BC1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8DF47-34CA-2947-95F2-75209ADFE0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715360-44B1-C543-8862-D0CCD5F0DA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C7868A-63DD-F24D-A1B6-0921CAED85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6D7328-9D7B-A04A-92C4-E3562B2CA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A91364-F165-A44B-A6E0-31C130FEA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4F9C8A-37B9-524D-BDBC-CF4363501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90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DBEB7-9A45-F243-A7A1-DFFCF19AA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C525C8-7035-BE42-AA9F-3746CA7D4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2F3BA6-7011-4F49-87E2-F75C950D3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927B5-DACE-B546-A369-2EFC22BB7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17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437571-EA40-5843-86E1-B6C75683D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99E756-DF31-0A4D-95B8-EFEC75A33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977589-7DE2-5A44-A2B4-962144BCB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46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B4806-C740-D44B-9C10-36E3C5ABF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66C4D-8108-034C-B096-1D09F63EE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46D0EF-2C03-6641-B686-6DB52F6E0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454BE3-8835-ED44-818C-D0AD01F95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FA2F12-7426-394E-860A-762DB2B2B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43569-7844-1E45-98E4-C9B77C979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631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93015-5CA2-B242-B5DB-F2E59AEAD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7AB1B7-C89A-674B-BB1D-32ADC047F5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4DE748-5814-D14C-B085-DC7BA04C89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C8CB37-59F1-454A-B51E-3E97F0D6B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65C912-16B8-F14C-A25D-729EC54D8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966ACA-AA83-014C-ABFA-0BAC1890D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925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6070CB-3BDE-FE4A-9885-7DA9FC5E4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AF246F-F0AE-5845-858B-F97869E5F0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328FAA-F0BB-8C44-A1E4-41E1FC87EA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D64A0-DD1C-F14D-9336-FCAF0C2BD8D1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B7395-D50F-4343-9044-AE46553E3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41B82-2A6D-D543-BCDC-E6A6EFC0D0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A925A-B564-804C-BC94-9B59811FD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10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93452-EF8B-C04A-913B-3421CEACC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399D7A-43CB-A746-B7A0-92A95FDF3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75353-3982-2844-BB74-E55703B2B7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9CA68-413C-4542-995C-B03691095C39}" type="datetimeFigureOut">
              <a:rPr lang="en-US" smtClean="0"/>
              <a:t>11/29/21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58552-E1CA-7A47-9CB5-17AFB9F4D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BFBC3-B4F3-EE4D-A8A6-DE8797A576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4CA99-80C1-6847-A8A5-465A6E12EC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04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oguelph.ca/registrar/studentfinance/apps/awards?id=I1107" TargetMode="External"/><Relationship Id="rId3" Type="http://schemas.openxmlformats.org/officeDocument/2006/relationships/hyperlink" Target="https://www.uoguelph.ca/registrar/studentfinance/apps/awards?id=I0561" TargetMode="External"/><Relationship Id="rId7" Type="http://schemas.openxmlformats.org/officeDocument/2006/relationships/hyperlink" Target="https://www.uoguelph.ca/registrar/studentfinance/apps/awards?id=I1257" TargetMode="External"/><Relationship Id="rId2" Type="http://schemas.openxmlformats.org/officeDocument/2006/relationships/hyperlink" Target="https://www.uoguelph.ca/registrar/studentfinance/apps/awards?id=I073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uoguelph.ca/registrar/studentfinance/apps/awards?id=I1258" TargetMode="External"/><Relationship Id="rId5" Type="http://schemas.openxmlformats.org/officeDocument/2006/relationships/hyperlink" Target="https://www.uoguelph.ca/registrar/studentfinance/apps/awards?id=I1118" TargetMode="External"/><Relationship Id="rId4" Type="http://schemas.openxmlformats.org/officeDocument/2006/relationships/hyperlink" Target="https://www.uoguelph.ca/registrar/studentfinance/apps/awards?id=I0560" TargetMode="External"/><Relationship Id="rId9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0A307-22EB-5D4A-A9C1-D934A9CF7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924" y="365125"/>
            <a:ext cx="8524875" cy="1325563"/>
          </a:xfrm>
        </p:spPr>
        <p:txBody>
          <a:bodyPr/>
          <a:lstStyle/>
          <a:p>
            <a:r>
              <a:rPr lang="en-US" dirty="0"/>
              <a:t>Undergraduate Award Recipients, Fall 2021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18946-CC01-6B4C-876D-988110443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924" y="1825625"/>
            <a:ext cx="9186864" cy="4351338"/>
          </a:xfrm>
        </p:spPr>
        <p:txBody>
          <a:bodyPr>
            <a:normAutofit/>
          </a:bodyPr>
          <a:lstStyle/>
          <a:p>
            <a:r>
              <a:rPr lang="en-US" sz="2400" b="1" dirty="0"/>
              <a:t>Rachel </a:t>
            </a:r>
            <a:r>
              <a:rPr lang="en-US" sz="2400" b="1" dirty="0" err="1"/>
              <a:t>Broders</a:t>
            </a:r>
            <a:r>
              <a:rPr lang="en-US" sz="2400" dirty="0"/>
              <a:t>, </a:t>
            </a:r>
            <a:r>
              <a:rPr lang="en-US" sz="2400" dirty="0">
                <a:hlinkClick r:id="rId2"/>
              </a:rPr>
              <a:t>Sandbox Software Solutions Scholarship</a:t>
            </a:r>
            <a:endParaRPr lang="en-US" sz="2400" dirty="0"/>
          </a:p>
          <a:p>
            <a:r>
              <a:rPr lang="en-US" sz="2400" b="1" dirty="0"/>
              <a:t>Michael </a:t>
            </a:r>
            <a:r>
              <a:rPr lang="en-US" sz="2400" b="1" dirty="0" err="1"/>
              <a:t>Dombrovsky</a:t>
            </a:r>
            <a:r>
              <a:rPr lang="en-US" sz="2400" dirty="0"/>
              <a:t>, </a:t>
            </a:r>
            <a:r>
              <a:rPr lang="en-CA" sz="2400" u="sng" dirty="0">
                <a:hlinkClick r:id="rId3"/>
              </a:rPr>
              <a:t>Dr. Ted Swart Scholarship</a:t>
            </a:r>
            <a:endParaRPr lang="en-US" sz="2400" dirty="0"/>
          </a:p>
          <a:p>
            <a:r>
              <a:rPr lang="en-US" sz="2400" b="1" dirty="0"/>
              <a:t>Kenneth Chan</a:t>
            </a:r>
            <a:r>
              <a:rPr lang="en-US" sz="2400" dirty="0"/>
              <a:t>, </a:t>
            </a:r>
            <a:r>
              <a:rPr lang="en-CA" sz="2400" u="sng" dirty="0">
                <a:hlinkClick r:id="rId4"/>
              </a:rPr>
              <a:t>Dr. Mary McLeish Scholarship</a:t>
            </a:r>
            <a:endParaRPr lang="en-US" sz="2400" dirty="0"/>
          </a:p>
          <a:p>
            <a:r>
              <a:rPr lang="en-US" sz="2400" b="1" dirty="0"/>
              <a:t>Lou Thompson</a:t>
            </a:r>
            <a:r>
              <a:rPr lang="en-US" sz="2400" dirty="0"/>
              <a:t>, </a:t>
            </a:r>
            <a:r>
              <a:rPr lang="en-US" sz="2400" dirty="0" err="1">
                <a:hlinkClick r:id="rId5"/>
              </a:rPr>
              <a:t>Adknown</a:t>
            </a:r>
            <a:r>
              <a:rPr lang="en-US" sz="2400" dirty="0">
                <a:hlinkClick r:id="rId5"/>
              </a:rPr>
              <a:t> Inc. Scholarship</a:t>
            </a:r>
            <a:endParaRPr lang="en-US" sz="2400" dirty="0"/>
          </a:p>
          <a:p>
            <a:pPr lvl="1"/>
            <a:endParaRPr lang="en-US" dirty="0"/>
          </a:p>
          <a:p>
            <a:r>
              <a:rPr lang="en-US" sz="2400" dirty="0" err="1"/>
              <a:t>SoCS</a:t>
            </a:r>
            <a:r>
              <a:rPr lang="en-US" sz="2400" dirty="0"/>
              <a:t> undergraduate students were not nominated to receive any of the following scholarships:</a:t>
            </a:r>
          </a:p>
          <a:p>
            <a:pPr lvl="1"/>
            <a:r>
              <a:rPr lang="en-CA" sz="1800" u="sng" dirty="0">
                <a:hlinkClick r:id="rId6"/>
              </a:rPr>
              <a:t>CEPS Diversity Scholarship [I1258]</a:t>
            </a:r>
            <a:endParaRPr lang="en-CA" sz="1800" dirty="0"/>
          </a:p>
          <a:p>
            <a:pPr lvl="1"/>
            <a:r>
              <a:rPr lang="en-CA" sz="1800" u="sng" dirty="0">
                <a:hlinkClick r:id="rId7"/>
              </a:rPr>
              <a:t>CEPS Leadership Scholarship [I1257]</a:t>
            </a:r>
            <a:endParaRPr lang="en-CA" sz="1800" dirty="0"/>
          </a:p>
          <a:p>
            <a:pPr lvl="1"/>
            <a:r>
              <a:rPr lang="en-CA" sz="1800" u="sng" dirty="0">
                <a:hlinkClick r:id="rId8"/>
              </a:rPr>
              <a:t>Johnson &amp; Johnson Diversity and Inclusion Scholarship in Science [I1107]</a:t>
            </a:r>
            <a:endParaRPr lang="en-CA" sz="1800" dirty="0"/>
          </a:p>
          <a:p>
            <a:pPr lvl="1"/>
            <a:endParaRPr lang="en-US" sz="2200" dirty="0"/>
          </a:p>
        </p:txBody>
      </p:sp>
      <p:pic>
        <p:nvPicPr>
          <p:cNvPr id="6" name="Picture 5" descr="Back view of graduates in an outdoor graduation">
            <a:extLst>
              <a:ext uri="{FF2B5EF4-FFF2-40B4-BE49-F238E27FC236}">
                <a16:creationId xmlns:a16="http://schemas.microsoft.com/office/drawing/2014/main" id="{92AE67AA-D822-AF4E-969D-F5A93A9619D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651" r="23939" b="-1"/>
          <a:stretch/>
        </p:blipFill>
        <p:spPr>
          <a:xfrm>
            <a:off x="0" y="0"/>
            <a:ext cx="2714624" cy="221660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9500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0A307-22EB-5D4A-A9C1-D934A9CF7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924" y="365125"/>
            <a:ext cx="8524875" cy="1325563"/>
          </a:xfrm>
        </p:spPr>
        <p:txBody>
          <a:bodyPr/>
          <a:lstStyle/>
          <a:p>
            <a:r>
              <a:rPr lang="en-US" dirty="0"/>
              <a:t>CEPS Dean’s Scholarship Recipients, Fall 2021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AC8E733-2098-2740-91BE-556301828E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8253242"/>
              </p:ext>
            </p:extLst>
          </p:nvPr>
        </p:nvGraphicFramePr>
        <p:xfrm>
          <a:off x="1357312" y="2687320"/>
          <a:ext cx="10515597" cy="295546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248993887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4196348884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1812726769"/>
                    </a:ext>
                  </a:extLst>
                </a:gridCol>
              </a:tblGrid>
              <a:tr h="7388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Charlotte Barnes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Amanda Hahn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Hyrum Nantais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987527"/>
                  </a:ext>
                </a:extLst>
              </a:tr>
              <a:tr h="738867">
                <a:tc>
                  <a:txBody>
                    <a:bodyPr/>
                    <a:lstStyle/>
                    <a:p>
                      <a:r>
                        <a:rPr lang="en-CA" sz="2400" dirty="0"/>
                        <a:t>Daniel Denton</a:t>
                      </a:r>
                      <a:endParaRPr lang="en-US" sz="24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sz="2400" dirty="0"/>
                        <a:t>Samuel </a:t>
                      </a:r>
                      <a:r>
                        <a:rPr lang="en-CA" sz="2400" dirty="0" err="1"/>
                        <a:t>Guilbeault</a:t>
                      </a:r>
                      <a:r>
                        <a:rPr lang="en-CA" sz="2400" dirty="0"/>
                        <a:t> </a:t>
                      </a:r>
                      <a:endParaRPr lang="en-US" sz="24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sz="2400" dirty="0"/>
                        <a:t>Taylor Newman</a:t>
                      </a:r>
                      <a:endParaRPr lang="en-US" sz="24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2233463"/>
                  </a:ext>
                </a:extLst>
              </a:tr>
              <a:tr h="738867">
                <a:tc>
                  <a:txBody>
                    <a:bodyPr/>
                    <a:lstStyle/>
                    <a:p>
                      <a:r>
                        <a:rPr lang="en-CA" sz="2400" dirty="0"/>
                        <a:t>Nigel Davis</a:t>
                      </a:r>
                      <a:endParaRPr lang="en-US" sz="24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sz="2400" dirty="0"/>
                        <a:t>Evan </a:t>
                      </a:r>
                      <a:r>
                        <a:rPr lang="en-CA" sz="2400" dirty="0" err="1"/>
                        <a:t>Killoran</a:t>
                      </a:r>
                      <a:r>
                        <a:rPr lang="en-CA" sz="2400" dirty="0"/>
                        <a:t> </a:t>
                      </a:r>
                      <a:endParaRPr lang="en-US" sz="24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sz="2400" dirty="0"/>
                        <a:t>Karan Swatch</a:t>
                      </a:r>
                      <a:endParaRPr lang="en-US" sz="24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931167"/>
                  </a:ext>
                </a:extLst>
              </a:tr>
              <a:tr h="738867">
                <a:tc>
                  <a:txBody>
                    <a:bodyPr/>
                    <a:lstStyle/>
                    <a:p>
                      <a:r>
                        <a:rPr lang="en-CA" sz="2400" dirty="0"/>
                        <a:t>Pham Truong</a:t>
                      </a:r>
                      <a:endParaRPr lang="en-US" sz="24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2784255"/>
                  </a:ext>
                </a:extLst>
              </a:tr>
            </a:tbl>
          </a:graphicData>
        </a:graphic>
      </p:graphicFrame>
      <p:pic>
        <p:nvPicPr>
          <p:cNvPr id="6" name="Picture 5" descr="Back view of graduates in an outdoor graduation">
            <a:extLst>
              <a:ext uri="{FF2B5EF4-FFF2-40B4-BE49-F238E27FC236}">
                <a16:creationId xmlns:a16="http://schemas.microsoft.com/office/drawing/2014/main" id="{92AE67AA-D822-AF4E-969D-F5A93A9619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51" r="23939" b="-1"/>
          <a:stretch/>
        </p:blipFill>
        <p:spPr>
          <a:xfrm>
            <a:off x="0" y="0"/>
            <a:ext cx="2714624" cy="221660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8939B3-953A-0D41-8ABA-0F0BDF3DA7DB}"/>
              </a:ext>
            </a:extLst>
          </p:cNvPr>
          <p:cNvSpPr txBox="1"/>
          <p:nvPr/>
        </p:nvSpPr>
        <p:spPr>
          <a:xfrm>
            <a:off x="4197531" y="5913451"/>
            <a:ext cx="4520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5 </a:t>
            </a:r>
            <a:r>
              <a:rPr lang="en-US" sz="2400" b="1" dirty="0" err="1"/>
              <a:t>SEng</a:t>
            </a:r>
            <a:r>
              <a:rPr lang="en-US" sz="2400" b="1" dirty="0"/>
              <a:t> students and 5 CS students</a:t>
            </a:r>
          </a:p>
        </p:txBody>
      </p:sp>
    </p:spTree>
    <p:extLst>
      <p:ext uri="{BB962C8B-B14F-4D97-AF65-F5344CB8AC3E}">
        <p14:creationId xmlns:p14="http://schemas.microsoft.com/office/powerpoint/2010/main" val="2334524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picture of the Reynolds building">
            <a:extLst>
              <a:ext uri="{FF2B5EF4-FFF2-40B4-BE49-F238E27FC236}">
                <a16:creationId xmlns:a16="http://schemas.microsoft.com/office/drawing/2014/main" id="{C8F84511-401D-FB41-899B-D2601A80330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6462" r="160" b="8854"/>
          <a:stretch/>
        </p:blipFill>
        <p:spPr>
          <a:xfrm>
            <a:off x="0" y="0"/>
            <a:ext cx="12192000" cy="6889811"/>
          </a:xfrm>
          <a:solidFill>
            <a:schemeClr val="tx1"/>
          </a:solidFill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787CE4-241B-DE41-B6AD-B42F82BF94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455" y="5530308"/>
            <a:ext cx="2042809" cy="109046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5EE41C5-133B-4A49-A239-E0BFBD261F19}"/>
              </a:ext>
            </a:extLst>
          </p:cNvPr>
          <p:cNvSpPr/>
          <p:nvPr/>
        </p:nvSpPr>
        <p:spPr>
          <a:xfrm>
            <a:off x="0" y="-1"/>
            <a:ext cx="12211455" cy="6858001"/>
          </a:xfrm>
          <a:prstGeom prst="rect">
            <a:avLst/>
          </a:prstGeom>
          <a:solidFill>
            <a:schemeClr val="tx1">
              <a:alpha val="271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CFC329-D6E7-5342-9757-4431B3B2938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9455" y="4030512"/>
            <a:ext cx="12211455" cy="999864"/>
          </a:xfrm>
          <a:solidFill>
            <a:schemeClr val="accent2"/>
          </a:solidFill>
          <a:ln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dirty="0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BACHELOR OF COMPUTING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B06951-D6B6-2E41-BC1F-E3FA1A0271AB}"/>
              </a:ext>
            </a:extLst>
          </p:cNvPr>
          <p:cNvSpPr txBox="1"/>
          <p:nvPr/>
        </p:nvSpPr>
        <p:spPr>
          <a:xfrm>
            <a:off x="2584069" y="3449380"/>
            <a:ext cx="7043315" cy="40011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RECRUITMENT UPDATE</a:t>
            </a:r>
          </a:p>
        </p:txBody>
      </p:sp>
    </p:spTree>
    <p:extLst>
      <p:ext uri="{BB962C8B-B14F-4D97-AF65-F5344CB8AC3E}">
        <p14:creationId xmlns:p14="http://schemas.microsoft.com/office/powerpoint/2010/main" val="385411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7FB7F70-D7F0-884D-83A7-98222E1A533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251045" y="248292"/>
            <a:ext cx="5603002" cy="58118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Virtual Fall Preview Day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72C631-336E-BE4E-9242-62782504ACFF}"/>
              </a:ext>
            </a:extLst>
          </p:cNvPr>
          <p:cNvSpPr txBox="1"/>
          <p:nvPr/>
        </p:nvSpPr>
        <p:spPr>
          <a:xfrm>
            <a:off x="5251045" y="829475"/>
            <a:ext cx="6088052" cy="84494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" panose="02000000000000000000" pitchFamily="2" charset="0"/>
              </a:rPr>
              <a:t>Sunday, November 7 from 12:00-3:00pm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Microsoft Teams Live + Microsoft Teams Meetings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Topics Covered in Information Session: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Program Information – Greg Klotz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Co-op – Laura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Gatto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Admission Requirements - Lauren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Zalewski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Student Experience - Sara Adi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20432A-0AAC-6146-81E6-EB5BF44DD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36079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2C85C37E-3A5C-D646-A941-2D86709ED8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99"/>
          <a:stretch/>
        </p:blipFill>
        <p:spPr>
          <a:xfrm>
            <a:off x="304262" y="3580835"/>
            <a:ext cx="4406886" cy="2971481"/>
          </a:xfrm>
          <a:prstGeom prst="rect">
            <a:avLst/>
          </a:prstGeom>
        </p:spPr>
      </p:pic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DDB94B0-3F5E-0947-8BED-4F4B5EE1E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62" y="248292"/>
            <a:ext cx="4423253" cy="3109153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F3B4AD2-103F-264E-B77E-F27742B59977}"/>
              </a:ext>
            </a:extLst>
          </p:cNvPr>
          <p:cNvGraphicFramePr>
            <a:graphicFrameLocks noGrp="1"/>
          </p:cNvGraphicFramePr>
          <p:nvPr/>
        </p:nvGraphicFramePr>
        <p:xfrm>
          <a:off x="5251044" y="4670335"/>
          <a:ext cx="6468639" cy="79248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019947">
                  <a:extLst>
                    <a:ext uri="{9D8B030D-6E8A-4147-A177-3AD203B41FA5}">
                      <a16:colId xmlns:a16="http://schemas.microsoft.com/office/drawing/2014/main" val="2492834401"/>
                    </a:ext>
                  </a:extLst>
                </a:gridCol>
                <a:gridCol w="2552373">
                  <a:extLst>
                    <a:ext uri="{9D8B030D-6E8A-4147-A177-3AD203B41FA5}">
                      <a16:colId xmlns:a16="http://schemas.microsoft.com/office/drawing/2014/main" val="3017977657"/>
                    </a:ext>
                  </a:extLst>
                </a:gridCol>
                <a:gridCol w="1365663">
                  <a:extLst>
                    <a:ext uri="{9D8B030D-6E8A-4147-A177-3AD203B41FA5}">
                      <a16:colId xmlns:a16="http://schemas.microsoft.com/office/drawing/2014/main" val="1502357912"/>
                    </a:ext>
                  </a:extLst>
                </a:gridCol>
                <a:gridCol w="1530656">
                  <a:extLst>
                    <a:ext uri="{9D8B030D-6E8A-4147-A177-3AD203B41FA5}">
                      <a16:colId xmlns:a16="http://schemas.microsoft.com/office/drawing/2014/main" val="4220782167"/>
                    </a:ext>
                  </a:extLst>
                </a:gridCol>
              </a:tblGrid>
              <a:tr h="87316">
                <a:tc>
                  <a:txBody>
                    <a:bodyPr/>
                    <a:lstStyle/>
                    <a:p>
                      <a:pPr algn="r"/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12:00pm</a:t>
                      </a:r>
                      <a:endParaRPr lang="en-CA" sz="1200" b="0" i="0" dirty="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CA" sz="1400" b="0" i="0" dirty="0" err="1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B.Comp</a:t>
                      </a:r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 Information Session</a:t>
                      </a:r>
                    </a:p>
                    <a:p>
                      <a:endParaRPr lang="en-CA" sz="1200" b="0" i="0" dirty="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MT Live</a:t>
                      </a:r>
                      <a:endParaRPr lang="en-CA" sz="1200" b="0" i="0" dirty="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40 participants</a:t>
                      </a:r>
                      <a:endParaRPr lang="en-CA" sz="1200" b="0" i="0" dirty="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96947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2:15pm</a:t>
                      </a:r>
                      <a:endParaRPr lang="en-CA" sz="1200" b="0" i="0" dirty="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CA" sz="1400" b="0" i="0" dirty="0" err="1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B.Comp</a:t>
                      </a:r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 Student Panel </a:t>
                      </a:r>
                    </a:p>
                    <a:p>
                      <a:endParaRPr lang="en-CA" sz="1200" b="0" i="0" dirty="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MT Meeting</a:t>
                      </a:r>
                      <a:endParaRPr lang="en-CA" sz="1200" b="0" i="0" dirty="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28 participants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10336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C732C1E-3D0D-BD45-B6B5-601AA56086C6}"/>
              </a:ext>
            </a:extLst>
          </p:cNvPr>
          <p:cNvGraphicFramePr>
            <a:graphicFrameLocks noGrp="1"/>
          </p:cNvGraphicFramePr>
          <p:nvPr/>
        </p:nvGraphicFramePr>
        <p:xfrm>
          <a:off x="5251045" y="5750230"/>
          <a:ext cx="6468639" cy="42672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019947">
                  <a:extLst>
                    <a:ext uri="{9D8B030D-6E8A-4147-A177-3AD203B41FA5}">
                      <a16:colId xmlns:a16="http://schemas.microsoft.com/office/drawing/2014/main" val="2492834401"/>
                    </a:ext>
                  </a:extLst>
                </a:gridCol>
                <a:gridCol w="1851730">
                  <a:extLst>
                    <a:ext uri="{9D8B030D-6E8A-4147-A177-3AD203B41FA5}">
                      <a16:colId xmlns:a16="http://schemas.microsoft.com/office/drawing/2014/main" val="3017977657"/>
                    </a:ext>
                  </a:extLst>
                </a:gridCol>
                <a:gridCol w="1514005">
                  <a:extLst>
                    <a:ext uri="{9D8B030D-6E8A-4147-A177-3AD203B41FA5}">
                      <a16:colId xmlns:a16="http://schemas.microsoft.com/office/drawing/2014/main" val="1502357912"/>
                    </a:ext>
                  </a:extLst>
                </a:gridCol>
                <a:gridCol w="2082957">
                  <a:extLst>
                    <a:ext uri="{9D8B030D-6E8A-4147-A177-3AD203B41FA5}">
                      <a16:colId xmlns:a16="http://schemas.microsoft.com/office/drawing/2014/main" val="42207821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CA" sz="1400" b="0" i="0" dirty="0" err="1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Youtube</a:t>
                      </a:r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 Recording</a:t>
                      </a:r>
                      <a:endParaRPr lang="en-CA" sz="1200" b="0" i="0" dirty="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CA" sz="1400" b="0" i="0" dirty="0">
                          <a:effectLst/>
                          <a:latin typeface="Roboto Light" panose="02000000000000000000" pitchFamily="2" charset="0"/>
                          <a:ea typeface="Roboto Light" panose="02000000000000000000" pitchFamily="2" charset="0"/>
                        </a:rPr>
                        <a:t>45 views</a:t>
                      </a:r>
                      <a:endParaRPr lang="en-CA" sz="1200" b="0" i="0" dirty="0">
                        <a:effectLst/>
                        <a:latin typeface="Roboto Light" panose="02000000000000000000" pitchFamily="2" charset="0"/>
                        <a:ea typeface="Roboto Light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CA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CA" sz="1400" dirty="0">
                        <a:effectLst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9694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7356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7FB7F70-D7F0-884D-83A7-98222E1A533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347964" y="1970213"/>
            <a:ext cx="6468638" cy="58118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B.Comp</a:t>
            </a: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Program Brochure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72C631-336E-BE4E-9242-62782504ACFF}"/>
              </a:ext>
            </a:extLst>
          </p:cNvPr>
          <p:cNvSpPr txBox="1"/>
          <p:nvPr/>
        </p:nvSpPr>
        <p:spPr>
          <a:xfrm>
            <a:off x="5342775" y="2872030"/>
            <a:ext cx="6088052" cy="33387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" panose="02000000000000000000" pitchFamily="2" charset="0"/>
              </a:rPr>
              <a:t>*Hard copies available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Roboto" panose="020000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" panose="02000000000000000000" pitchFamily="2" charset="0"/>
              </a:rPr>
              <a:t>Revamped the Bachelor of Computing program brochure and ordered physical copies.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20432A-0AAC-6146-81E6-EB5BF44DD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36079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group of people sitting at a table&#10;&#10;Description automatically generated with low confidence">
            <a:extLst>
              <a:ext uri="{FF2B5EF4-FFF2-40B4-BE49-F238E27FC236}">
                <a16:creationId xmlns:a16="http://schemas.microsoft.com/office/drawing/2014/main" id="{A9F49006-53EF-A44E-AB84-5076DD8461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98" y="510639"/>
            <a:ext cx="4495060" cy="583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03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and person&#10;&#10;Description automatically generated with low confidence">
            <a:extLst>
              <a:ext uri="{FF2B5EF4-FFF2-40B4-BE49-F238E27FC236}">
                <a16:creationId xmlns:a16="http://schemas.microsoft.com/office/drawing/2014/main" id="{B359B59C-56BF-2B4B-BC76-1517439915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05"/>
          <a:stretch/>
        </p:blipFill>
        <p:spPr>
          <a:xfrm>
            <a:off x="4511618" y="168213"/>
            <a:ext cx="3168763" cy="652157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9" name="Picture 8" descr="A picture containing text, indoor, person&#10;&#10;Description automatically generated">
            <a:extLst>
              <a:ext uri="{FF2B5EF4-FFF2-40B4-BE49-F238E27FC236}">
                <a16:creationId xmlns:a16="http://schemas.microsoft.com/office/drawing/2014/main" id="{D58635D8-0CEF-4D4B-901A-CCE6AC87ED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05"/>
          <a:stretch/>
        </p:blipFill>
        <p:spPr>
          <a:xfrm>
            <a:off x="8358997" y="168213"/>
            <a:ext cx="3168763" cy="652157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1" name="Picture 10" descr="A person sitting at a desk&#10;&#10;Description automatically generated with low confidence">
            <a:extLst>
              <a:ext uri="{FF2B5EF4-FFF2-40B4-BE49-F238E27FC236}">
                <a16:creationId xmlns:a16="http://schemas.microsoft.com/office/drawing/2014/main" id="{1E610B93-CEB6-6D47-9BEB-6F9012D512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905"/>
          <a:stretch/>
        </p:blipFill>
        <p:spPr>
          <a:xfrm>
            <a:off x="664240" y="168213"/>
            <a:ext cx="3168763" cy="652157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83264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7FB7F70-D7F0-884D-83A7-98222E1A533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776197" y="1819298"/>
            <a:ext cx="5415803" cy="37644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Looking ahead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72C631-336E-BE4E-9242-62782504ACFF}"/>
              </a:ext>
            </a:extLst>
          </p:cNvPr>
          <p:cNvSpPr txBox="1"/>
          <p:nvPr/>
        </p:nvSpPr>
        <p:spPr>
          <a:xfrm>
            <a:off x="6776197" y="2538827"/>
            <a:ext cx="5030027" cy="26715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" panose="02000000000000000000" pitchFamily="2" charset="0"/>
              </a:rPr>
              <a:t>SoCS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" panose="02000000000000000000" pitchFamily="2" charset="0"/>
              </a:rPr>
              <a:t> Future Student Site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Roboto" panose="02000000000000000000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" panose="02000000000000000000" pitchFamily="2" charset="0"/>
              </a:rPr>
              <a:t>VIP Cards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solidFill>
                <a:srgbClr val="000000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" panose="02000000000000000000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Roboto" panose="02000000000000000000" pitchFamily="2" charset="0"/>
              </a:rPr>
              <a:t>Confirmation initiative to target female admitted students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20432A-0AAC-6146-81E6-EB5BF44DD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36079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Text, letter&#10;&#10;Description automatically generated">
            <a:extLst>
              <a:ext uri="{FF2B5EF4-FFF2-40B4-BE49-F238E27FC236}">
                <a16:creationId xmlns:a16="http://schemas.microsoft.com/office/drawing/2014/main" id="{4C1C0E37-7327-4740-9364-10D4A55CD4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76" r="8189"/>
          <a:stretch/>
        </p:blipFill>
        <p:spPr>
          <a:xfrm>
            <a:off x="293117" y="1366736"/>
            <a:ext cx="6027847" cy="412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01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20430"/>
      </a:accent1>
      <a:accent2>
        <a:srgbClr val="FFC72A"/>
      </a:accent2>
      <a:accent3>
        <a:srgbClr val="69A3B9"/>
      </a:accent3>
      <a:accent4>
        <a:srgbClr val="69A3B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215</Words>
  <Application>Microsoft Macintosh PowerPoint</Application>
  <PresentationFormat>Widescreen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Roboto</vt:lpstr>
      <vt:lpstr>Roboto Light</vt:lpstr>
      <vt:lpstr>Roboto Medium</vt:lpstr>
      <vt:lpstr>Office Theme</vt:lpstr>
      <vt:lpstr>1_Office Theme</vt:lpstr>
      <vt:lpstr>Undergraduate Award Recipients, Fall 2021</vt:lpstr>
      <vt:lpstr>CEPS Dean’s Scholarship Recipients, Fall 2021</vt:lpstr>
      <vt:lpstr>BACHELOR OF COMPUTING</vt:lpstr>
      <vt:lpstr>Virtual Fall Preview Day</vt:lpstr>
      <vt:lpstr>B.Comp Program Brochure</vt:lpstr>
      <vt:lpstr>PowerPoint Presentation</vt:lpstr>
      <vt:lpstr>Looking ahead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Undergraduate Award Recipients, Fall 2021</dc:title>
  <dc:creator>Rozita Dara</dc:creator>
  <cp:lastModifiedBy>Lauren Zalewski</cp:lastModifiedBy>
  <cp:revision>3</cp:revision>
  <dcterms:created xsi:type="dcterms:W3CDTF">2021-11-29T20:30:18Z</dcterms:created>
  <dcterms:modified xsi:type="dcterms:W3CDTF">2021-11-29T21:21:04Z</dcterms:modified>
</cp:coreProperties>
</file>