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94"/>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2/24/19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2/24/19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47207-20D1-C548-B72B-DDF6EE4D3556}"/>
              </a:ext>
            </a:extLst>
          </p:cNvPr>
          <p:cNvSpPr>
            <a:spLocks noGrp="1"/>
          </p:cNvSpPr>
          <p:nvPr>
            <p:ph type="ctrTitle"/>
          </p:nvPr>
        </p:nvSpPr>
        <p:spPr/>
        <p:txBody>
          <a:bodyPr/>
          <a:lstStyle/>
          <a:p>
            <a:r>
              <a:rPr lang="en-US" dirty="0"/>
              <a:t>Computing Infrastructure Committee (CIC)</a:t>
            </a:r>
          </a:p>
        </p:txBody>
      </p:sp>
      <p:sp>
        <p:nvSpPr>
          <p:cNvPr id="3" name="Subtitle 2">
            <a:extLst>
              <a:ext uri="{FF2B5EF4-FFF2-40B4-BE49-F238E27FC236}">
                <a16:creationId xmlns:a16="http://schemas.microsoft.com/office/drawing/2014/main" id="{23BC6256-50FB-A346-A7B9-57498411A22C}"/>
              </a:ext>
            </a:extLst>
          </p:cNvPr>
          <p:cNvSpPr>
            <a:spLocks noGrp="1"/>
          </p:cNvSpPr>
          <p:nvPr>
            <p:ph type="subTitle" idx="1"/>
          </p:nvPr>
        </p:nvSpPr>
        <p:spPr/>
        <p:txBody>
          <a:bodyPr/>
          <a:lstStyle/>
          <a:p>
            <a:endParaRPr lang="en-US" dirty="0"/>
          </a:p>
          <a:p>
            <a:r>
              <a:rPr lang="en-US" dirty="0"/>
              <a:t>Report from February Meetings</a:t>
            </a:r>
          </a:p>
        </p:txBody>
      </p:sp>
    </p:spTree>
    <p:extLst>
      <p:ext uri="{BB962C8B-B14F-4D97-AF65-F5344CB8AC3E}">
        <p14:creationId xmlns:p14="http://schemas.microsoft.com/office/powerpoint/2010/main" val="3335766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2968B-5FFE-1F4F-932B-CACEDE8351DC}"/>
              </a:ext>
            </a:extLst>
          </p:cNvPr>
          <p:cNvSpPr>
            <a:spLocks noGrp="1"/>
          </p:cNvSpPr>
          <p:nvPr>
            <p:ph type="title"/>
          </p:nvPr>
        </p:nvSpPr>
        <p:spPr/>
        <p:txBody>
          <a:bodyPr/>
          <a:lstStyle/>
          <a:p>
            <a:r>
              <a:rPr lang="en-US" dirty="0"/>
              <a:t>CIC Discussion Issues for the Winter Semester 2019</a:t>
            </a:r>
          </a:p>
        </p:txBody>
      </p:sp>
      <p:sp>
        <p:nvSpPr>
          <p:cNvPr id="3" name="Content Placeholder 2">
            <a:extLst>
              <a:ext uri="{FF2B5EF4-FFF2-40B4-BE49-F238E27FC236}">
                <a16:creationId xmlns:a16="http://schemas.microsoft.com/office/drawing/2014/main" id="{A2B367B0-97AB-EC4A-9798-8FD975DA2944}"/>
              </a:ext>
            </a:extLst>
          </p:cNvPr>
          <p:cNvSpPr>
            <a:spLocks noGrp="1"/>
          </p:cNvSpPr>
          <p:nvPr>
            <p:ph idx="1"/>
          </p:nvPr>
        </p:nvSpPr>
        <p:spPr/>
        <p:txBody>
          <a:bodyPr>
            <a:normAutofit/>
          </a:bodyPr>
          <a:lstStyle/>
          <a:p>
            <a:r>
              <a:rPr lang="en-US" sz="2000" dirty="0"/>
              <a:t>Reynolds 1101 and AV Equipment</a:t>
            </a:r>
          </a:p>
          <a:p>
            <a:r>
              <a:rPr lang="en-US" sz="2000" dirty="0"/>
              <a:t>Mount Problems for Linux Systems and Mac File System</a:t>
            </a:r>
          </a:p>
          <a:p>
            <a:r>
              <a:rPr lang="en-US" sz="2000" dirty="0"/>
              <a:t>THRN Labs – 2418 and 2420</a:t>
            </a:r>
          </a:p>
          <a:p>
            <a:r>
              <a:rPr lang="en-US" sz="2000" dirty="0"/>
              <a:t>Login and Server Performance Issues</a:t>
            </a:r>
          </a:p>
          <a:p>
            <a:r>
              <a:rPr lang="en-US" sz="2000" dirty="0"/>
              <a:t>Other Issues</a:t>
            </a:r>
          </a:p>
          <a:p>
            <a:endParaRPr lang="en-US" sz="2000" dirty="0"/>
          </a:p>
          <a:p>
            <a:r>
              <a:rPr lang="en-US" sz="2000" dirty="0"/>
              <a:t>CIC is meeting every two weeks and for the rest of the semester will be looking at planning for the THRN and REYN labs, Cybersecurity lab, resolving of ongoing issues</a:t>
            </a:r>
          </a:p>
        </p:txBody>
      </p:sp>
    </p:spTree>
    <p:extLst>
      <p:ext uri="{BB962C8B-B14F-4D97-AF65-F5344CB8AC3E}">
        <p14:creationId xmlns:p14="http://schemas.microsoft.com/office/powerpoint/2010/main" val="263938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6C331-9271-7442-9980-11CF6D6D8C41}"/>
              </a:ext>
            </a:extLst>
          </p:cNvPr>
          <p:cNvSpPr>
            <a:spLocks noGrp="1"/>
          </p:cNvSpPr>
          <p:nvPr>
            <p:ph type="title"/>
          </p:nvPr>
        </p:nvSpPr>
        <p:spPr/>
        <p:txBody>
          <a:bodyPr/>
          <a:lstStyle/>
          <a:p>
            <a:r>
              <a:rPr lang="en-US" dirty="0"/>
              <a:t>Reynolds 1101 and AV Equipment</a:t>
            </a:r>
          </a:p>
        </p:txBody>
      </p:sp>
      <p:sp>
        <p:nvSpPr>
          <p:cNvPr id="3" name="Content Placeholder 2">
            <a:extLst>
              <a:ext uri="{FF2B5EF4-FFF2-40B4-BE49-F238E27FC236}">
                <a16:creationId xmlns:a16="http://schemas.microsoft.com/office/drawing/2014/main" id="{4128B73F-5787-5C4E-820F-D1C8A40A46CC}"/>
              </a:ext>
            </a:extLst>
          </p:cNvPr>
          <p:cNvSpPr>
            <a:spLocks noGrp="1"/>
          </p:cNvSpPr>
          <p:nvPr>
            <p:ph idx="1"/>
          </p:nvPr>
        </p:nvSpPr>
        <p:spPr>
          <a:xfrm>
            <a:off x="2589212" y="2133600"/>
            <a:ext cx="8915400" cy="4100290"/>
          </a:xfrm>
        </p:spPr>
        <p:txBody>
          <a:bodyPr>
            <a:noAutofit/>
          </a:bodyPr>
          <a:lstStyle/>
          <a:p>
            <a:r>
              <a:rPr lang="en-US" sz="2000" dirty="0"/>
              <a:t>AV Issues in Reynolds 1101</a:t>
            </a:r>
          </a:p>
          <a:p>
            <a:pPr lvl="1"/>
            <a:r>
              <a:rPr lang="en-US" sz="2000" dirty="0"/>
              <a:t>Contractor continues to complete installation</a:t>
            </a:r>
          </a:p>
          <a:p>
            <a:pPr lvl="1"/>
            <a:r>
              <a:rPr lang="en-US" sz="2000" dirty="0"/>
              <a:t>AV cannot be “guaranteed” so </a:t>
            </a:r>
          </a:p>
          <a:p>
            <a:pPr lvl="2"/>
            <a:r>
              <a:rPr lang="en-US" sz="2000" dirty="0"/>
              <a:t>Faculty using this room for classes must be prepared to relocate to another room if the equipment does not work</a:t>
            </a:r>
          </a:p>
          <a:p>
            <a:pPr lvl="2"/>
            <a:r>
              <a:rPr lang="en-US" sz="2000" dirty="0"/>
              <a:t>Sys admins can assist for “special events” if given sufficient notice</a:t>
            </a:r>
          </a:p>
          <a:p>
            <a:pPr lvl="1"/>
            <a:r>
              <a:rPr lang="en-US" sz="2000" dirty="0"/>
              <a:t>School will have to decide what they want to do about this room’s AV maintenance after the contractor has completed the installation to our satisfaction.  This will be brought to another Council meeting.</a:t>
            </a:r>
          </a:p>
        </p:txBody>
      </p:sp>
    </p:spTree>
    <p:extLst>
      <p:ext uri="{BB962C8B-B14F-4D97-AF65-F5344CB8AC3E}">
        <p14:creationId xmlns:p14="http://schemas.microsoft.com/office/powerpoint/2010/main" val="402559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F29D6-1916-7649-BD74-75857A67FA1E}"/>
              </a:ext>
            </a:extLst>
          </p:cNvPr>
          <p:cNvSpPr>
            <a:spLocks noGrp="1"/>
          </p:cNvSpPr>
          <p:nvPr>
            <p:ph type="title"/>
          </p:nvPr>
        </p:nvSpPr>
        <p:spPr/>
        <p:txBody>
          <a:bodyPr/>
          <a:lstStyle/>
          <a:p>
            <a:pPr lvl="0"/>
            <a:r>
              <a:rPr lang="en-CA" dirty="0"/>
              <a:t>Mount Problems for Linux Systems and Mac File System</a:t>
            </a:r>
          </a:p>
        </p:txBody>
      </p:sp>
      <p:sp>
        <p:nvSpPr>
          <p:cNvPr id="3" name="Content Placeholder 2">
            <a:extLst>
              <a:ext uri="{FF2B5EF4-FFF2-40B4-BE49-F238E27FC236}">
                <a16:creationId xmlns:a16="http://schemas.microsoft.com/office/drawing/2014/main" id="{419ADB02-FBF1-1C44-B71C-AC3F1E8FD9F1}"/>
              </a:ext>
            </a:extLst>
          </p:cNvPr>
          <p:cNvSpPr>
            <a:spLocks noGrp="1"/>
          </p:cNvSpPr>
          <p:nvPr>
            <p:ph idx="1"/>
          </p:nvPr>
        </p:nvSpPr>
        <p:spPr/>
        <p:txBody>
          <a:bodyPr>
            <a:noAutofit/>
          </a:bodyPr>
          <a:lstStyle/>
          <a:p>
            <a:r>
              <a:rPr lang="en-US" sz="2000" dirty="0"/>
              <a:t>There is a recurring problem where a user’s home directory cannot be mounted on login.</a:t>
            </a:r>
          </a:p>
          <a:p>
            <a:pPr lvl="1"/>
            <a:r>
              <a:rPr lang="en-US" sz="2000" dirty="0"/>
              <a:t>A support ticket has been sent to Oracle; awaiting their response.</a:t>
            </a:r>
          </a:p>
          <a:p>
            <a:r>
              <a:rPr lang="en-US" sz="2000" dirty="0"/>
              <a:t>Using a networked file system on the Macs in the SE Lab is being investigated for the coming semesters to resolve the problem that junior students need a networked FS (to access their home directories seamlessly) but some software used by senior students (e.g. Android Studio) do not play well with networked file systems.  </a:t>
            </a:r>
          </a:p>
          <a:p>
            <a:pPr lvl="1"/>
            <a:r>
              <a:rPr lang="en-US" sz="2000" dirty="0"/>
              <a:t>A solution will be developed and presented to the School and implemented this Summer.</a:t>
            </a:r>
          </a:p>
        </p:txBody>
      </p:sp>
    </p:spTree>
    <p:extLst>
      <p:ext uri="{BB962C8B-B14F-4D97-AF65-F5344CB8AC3E}">
        <p14:creationId xmlns:p14="http://schemas.microsoft.com/office/powerpoint/2010/main" val="1735858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FE2A8-A856-8E4B-A41D-CFE160CB3670}"/>
              </a:ext>
            </a:extLst>
          </p:cNvPr>
          <p:cNvSpPr>
            <a:spLocks noGrp="1"/>
          </p:cNvSpPr>
          <p:nvPr>
            <p:ph type="title"/>
          </p:nvPr>
        </p:nvSpPr>
        <p:spPr/>
        <p:txBody>
          <a:bodyPr/>
          <a:lstStyle/>
          <a:p>
            <a:r>
              <a:rPr lang="en-US" dirty="0"/>
              <a:t>THRN Labs – 2418 and 2420</a:t>
            </a:r>
          </a:p>
        </p:txBody>
      </p:sp>
      <p:sp>
        <p:nvSpPr>
          <p:cNvPr id="3" name="Content Placeholder 2">
            <a:extLst>
              <a:ext uri="{FF2B5EF4-FFF2-40B4-BE49-F238E27FC236}">
                <a16:creationId xmlns:a16="http://schemas.microsoft.com/office/drawing/2014/main" id="{92D9FEF9-301D-FC4D-B1B6-2E87C98E9FA2}"/>
              </a:ext>
            </a:extLst>
          </p:cNvPr>
          <p:cNvSpPr>
            <a:spLocks noGrp="1"/>
          </p:cNvSpPr>
          <p:nvPr>
            <p:ph idx="1"/>
          </p:nvPr>
        </p:nvSpPr>
        <p:spPr/>
        <p:txBody>
          <a:bodyPr>
            <a:normAutofit/>
          </a:bodyPr>
          <a:lstStyle/>
          <a:p>
            <a:r>
              <a:rPr lang="en-US" sz="2000" dirty="0"/>
              <a:t>The labs in THRN have some major infrastructure issues:</a:t>
            </a:r>
          </a:p>
          <a:p>
            <a:pPr lvl="1"/>
            <a:r>
              <a:rPr lang="en-US" sz="2000" dirty="0"/>
              <a:t>2418 – frayed cabling and poor lab layout</a:t>
            </a:r>
          </a:p>
          <a:p>
            <a:pPr lvl="1"/>
            <a:r>
              <a:rPr lang="en-US" sz="2000" dirty="0"/>
              <a:t>2420 – extremely poor air quality</a:t>
            </a:r>
          </a:p>
          <a:p>
            <a:endParaRPr lang="en-US" sz="2000" dirty="0"/>
          </a:p>
          <a:p>
            <a:r>
              <a:rPr lang="en-US" sz="2000" dirty="0"/>
              <a:t>A plan to resolve the 2418 problems will be developed this semester and implemented in the Summer.</a:t>
            </a:r>
          </a:p>
          <a:p>
            <a:r>
              <a:rPr lang="en-US" sz="2000" dirty="0"/>
              <a:t>If PR cannot fix the air quality issues in 2420, we will have to escalate this to Health and Safety to get an appropriate response.</a:t>
            </a:r>
          </a:p>
        </p:txBody>
      </p:sp>
    </p:spTree>
    <p:extLst>
      <p:ext uri="{BB962C8B-B14F-4D97-AF65-F5344CB8AC3E}">
        <p14:creationId xmlns:p14="http://schemas.microsoft.com/office/powerpoint/2010/main" val="1391654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84609-3FB3-9B45-B25E-69E43B9FF075}"/>
              </a:ext>
            </a:extLst>
          </p:cNvPr>
          <p:cNvSpPr>
            <a:spLocks noGrp="1"/>
          </p:cNvSpPr>
          <p:nvPr>
            <p:ph type="title"/>
          </p:nvPr>
        </p:nvSpPr>
        <p:spPr/>
        <p:txBody>
          <a:bodyPr/>
          <a:lstStyle/>
          <a:p>
            <a:r>
              <a:rPr lang="en-US" dirty="0"/>
              <a:t>Login and Server Performance Issues</a:t>
            </a:r>
          </a:p>
        </p:txBody>
      </p:sp>
      <p:sp>
        <p:nvSpPr>
          <p:cNvPr id="3" name="Content Placeholder 2">
            <a:extLst>
              <a:ext uri="{FF2B5EF4-FFF2-40B4-BE49-F238E27FC236}">
                <a16:creationId xmlns:a16="http://schemas.microsoft.com/office/drawing/2014/main" id="{CD4CC732-3E16-1E49-824C-CE63DE0151FB}"/>
              </a:ext>
            </a:extLst>
          </p:cNvPr>
          <p:cNvSpPr>
            <a:spLocks noGrp="1"/>
          </p:cNvSpPr>
          <p:nvPr>
            <p:ph idx="1"/>
          </p:nvPr>
        </p:nvSpPr>
        <p:spPr>
          <a:xfrm>
            <a:off x="2589212" y="1447800"/>
            <a:ext cx="8915400" cy="3777622"/>
          </a:xfrm>
        </p:spPr>
        <p:txBody>
          <a:bodyPr>
            <a:noAutofit/>
          </a:bodyPr>
          <a:lstStyle/>
          <a:p>
            <a:r>
              <a:rPr lang="en-US" sz="2000" dirty="0"/>
              <a:t>Two weeks ago, CCS disabled our Linux system </a:t>
            </a:r>
            <a:r>
              <a:rPr lang="en-US" sz="2000" b="1" dirty="0"/>
              <a:t>logins</a:t>
            </a:r>
            <a:r>
              <a:rPr lang="en-US" sz="2000" dirty="0"/>
              <a:t> by accident/incompetence – not our fault but this did disturb some lab exams.</a:t>
            </a:r>
          </a:p>
          <a:p>
            <a:pPr lvl="1"/>
            <a:r>
              <a:rPr lang="en-US" sz="2000" dirty="0"/>
              <a:t>Ongoing issues with relationship with CCS – still a work in progress.  </a:t>
            </a:r>
            <a:r>
              <a:rPr lang="en-US" sz="2000" b="1" dirty="0"/>
              <a:t>But</a:t>
            </a:r>
            <a:r>
              <a:rPr lang="en-US" sz="2000" dirty="0"/>
              <a:t>, this did point out that sys admins should know when lab exams are occurring since they can then be available if there are issues.</a:t>
            </a:r>
          </a:p>
          <a:p>
            <a:r>
              <a:rPr lang="en-US" sz="2000" b="1" dirty="0"/>
              <a:t>Performance</a:t>
            </a:r>
            <a:r>
              <a:rPr lang="en-US" sz="2000" dirty="0"/>
              <a:t> issues with No-Machine and </a:t>
            </a:r>
            <a:r>
              <a:rPr lang="en-US" sz="2000" dirty="0" err="1"/>
              <a:t>ssh</a:t>
            </a:r>
            <a:endParaRPr lang="en-US" sz="2000" dirty="0"/>
          </a:p>
          <a:p>
            <a:pPr lvl="1"/>
            <a:r>
              <a:rPr lang="en-US" sz="2000" dirty="0"/>
              <a:t>Sys admins to develop a set of metrics to evaluate the performance of our servers when accessed through No-Machine or </a:t>
            </a:r>
            <a:r>
              <a:rPr lang="en-US" sz="2000" dirty="0" err="1"/>
              <a:t>ssh</a:t>
            </a:r>
            <a:r>
              <a:rPr lang="en-US" sz="2000" dirty="0"/>
              <a:t>.</a:t>
            </a:r>
          </a:p>
          <a:p>
            <a:pPr lvl="1"/>
            <a:r>
              <a:rPr lang="en-US" sz="2000" dirty="0"/>
              <a:t>To educate students on how to get the best performance on the servers, documentation that can be presented to all classes will be developed – consistent, easily available instructions on how to use the servers.</a:t>
            </a:r>
          </a:p>
        </p:txBody>
      </p:sp>
    </p:spTree>
    <p:extLst>
      <p:ext uri="{BB962C8B-B14F-4D97-AF65-F5344CB8AC3E}">
        <p14:creationId xmlns:p14="http://schemas.microsoft.com/office/powerpoint/2010/main" val="1827810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D7E15-C2EC-1C43-B4DF-1642EE4E2BCA}"/>
              </a:ext>
            </a:extLst>
          </p:cNvPr>
          <p:cNvSpPr>
            <a:spLocks noGrp="1"/>
          </p:cNvSpPr>
          <p:nvPr>
            <p:ph type="title"/>
          </p:nvPr>
        </p:nvSpPr>
        <p:spPr/>
        <p:txBody>
          <a:bodyPr/>
          <a:lstStyle/>
          <a:p>
            <a:r>
              <a:rPr lang="en-US" dirty="0"/>
              <a:t>Other Issues</a:t>
            </a:r>
          </a:p>
        </p:txBody>
      </p:sp>
      <p:sp>
        <p:nvSpPr>
          <p:cNvPr id="3" name="Content Placeholder 2">
            <a:extLst>
              <a:ext uri="{FF2B5EF4-FFF2-40B4-BE49-F238E27FC236}">
                <a16:creationId xmlns:a16="http://schemas.microsoft.com/office/drawing/2014/main" id="{1CC37BBB-8819-D849-B3C7-A85CA900B20F}"/>
              </a:ext>
            </a:extLst>
          </p:cNvPr>
          <p:cNvSpPr>
            <a:spLocks noGrp="1"/>
          </p:cNvSpPr>
          <p:nvPr>
            <p:ph idx="1"/>
          </p:nvPr>
        </p:nvSpPr>
        <p:spPr/>
        <p:txBody>
          <a:bodyPr>
            <a:normAutofit/>
          </a:bodyPr>
          <a:lstStyle/>
          <a:p>
            <a:r>
              <a:rPr lang="en-US" sz="2000" b="1" dirty="0"/>
              <a:t>Cybersecurity Lab </a:t>
            </a:r>
          </a:p>
          <a:p>
            <a:pPr lvl="1"/>
            <a:r>
              <a:rPr lang="en-US" sz="2000" dirty="0"/>
              <a:t>Design is ongoing and will be reported on when the design is completed and equipment is being ordered.</a:t>
            </a:r>
          </a:p>
          <a:p>
            <a:r>
              <a:rPr lang="en-US" sz="2000" b="1" dirty="0"/>
              <a:t>School Web Policy</a:t>
            </a:r>
          </a:p>
          <a:p>
            <a:pPr lvl="1"/>
            <a:r>
              <a:rPr lang="en-US" sz="2000" dirty="0"/>
              <a:t>When the university has finalized its AODA policy, the CIC will propose a web policy for the School.</a:t>
            </a:r>
          </a:p>
        </p:txBody>
      </p:sp>
    </p:spTree>
    <p:extLst>
      <p:ext uri="{BB962C8B-B14F-4D97-AF65-F5344CB8AC3E}">
        <p14:creationId xmlns:p14="http://schemas.microsoft.com/office/powerpoint/2010/main" val="15338792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TotalTime>
  <Words>540</Words>
  <Application>Microsoft Macintosh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Wisp</vt:lpstr>
      <vt:lpstr>Computing Infrastructure Committee (CIC)</vt:lpstr>
      <vt:lpstr>CIC Discussion Issues for the Winter Semester 2019</vt:lpstr>
      <vt:lpstr>Reynolds 1101 and AV Equipment</vt:lpstr>
      <vt:lpstr>Mount Problems for Linux Systems and Mac File System</vt:lpstr>
      <vt:lpstr>THRN Labs – 2418 and 2420</vt:lpstr>
      <vt:lpstr>Login and Server Performance Issues</vt:lpstr>
      <vt:lpstr>Other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Computing Infrastructure Committee (CIC)</dc:title>
  <dc:creator>Deborah A Stacey</dc:creator>
  <cp:lastModifiedBy>Deborah A Stacey</cp:lastModifiedBy>
  <cp:revision>4</cp:revision>
  <dcterms:created xsi:type="dcterms:W3CDTF">2019-02-25T01:21:00Z</dcterms:created>
  <dcterms:modified xsi:type="dcterms:W3CDTF">2019-02-25T01:51:51Z</dcterms:modified>
</cp:coreProperties>
</file>