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97" r:id="rId1"/>
  </p:sldMasterIdLst>
  <p:sldIdLst>
    <p:sldId id="260" r:id="rId2"/>
    <p:sldId id="262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7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4947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89780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8813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52357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EDCA73-0A86-4195-A787-75037827079D}" type="datetime2">
              <a:rPr lang="en-US" smtClean="0"/>
              <a:t>Monday, May 24,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88113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8553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0702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02D0-6806-43AF-9888-2359BF40C204}" type="datetime2">
              <a:rPr lang="en-US" smtClean="0"/>
              <a:t>Monday, May 24,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1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4D2D-B1AF-4197-82D6-FC1F8BD05681}" type="datetime2">
              <a:rPr lang="en-US" smtClean="0"/>
              <a:t>Monday, May 24,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4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966403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56006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Monday, May 24,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 spc="200"/>
              <a:t>Sample Footer Text</a:t>
            </a:r>
            <a:endParaRPr lang="en-US" spc="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392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3FF0-9E43-6746-AA53-A9244FC7B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for TA Allocations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AFB5-419C-7045-8DDD-662D72067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72432"/>
            <a:ext cx="10039611" cy="439976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Complex task: need to comply with the union rules and optimize the allocations by matching the skills/backgrounds with the required qualifications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Dynamic process: need to start with very conservative estimates for GTA and UTA positions separately and add additional positions gradually</a:t>
            </a:r>
          </a:p>
          <a:p>
            <a:endParaRPr lang="en-US" sz="2800" dirty="0"/>
          </a:p>
          <a:p>
            <a:r>
              <a:rPr lang="en-US" sz="2800" dirty="0"/>
              <a:t>Inadequate applicants: small pool of graduate students, not submitting applications, insufficient/unrelated information, not paying attention to job ads due to summer or holiday breaks</a:t>
            </a:r>
          </a:p>
        </p:txBody>
      </p:sp>
    </p:spTree>
    <p:extLst>
      <p:ext uri="{BB962C8B-B14F-4D97-AF65-F5344CB8AC3E}">
        <p14:creationId xmlns:p14="http://schemas.microsoft.com/office/powerpoint/2010/main" val="318647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514A-8F76-2E49-86A7-F26675B2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Challenges for Fall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194AD-7D7F-D74A-9C22-E1C8E60D5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2640"/>
            <a:ext cx="9601200" cy="429955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The University is planning for a significant number of courses at all year levels with face-to-face classes, labs, or tutorials</a:t>
            </a:r>
          </a:p>
          <a:p>
            <a:endParaRPr lang="en-US" sz="2800" dirty="0"/>
          </a:p>
          <a:p>
            <a:r>
              <a:rPr lang="en-US" sz="2800" dirty="0"/>
              <a:t>Given the small pool of UTA/GTA applicants, some of them may not want to do face-to-face labs/tutorials, and some may initially accept the offers but later change their minds</a:t>
            </a:r>
          </a:p>
          <a:p>
            <a:endParaRPr lang="en-US" sz="2800" dirty="0"/>
          </a:p>
          <a:p>
            <a:r>
              <a:rPr lang="en-US" sz="2800" dirty="0"/>
              <a:t>Some visa students may come back late on campus for the fall semester due to quarantine requirements or difficulties in booking flights</a:t>
            </a:r>
          </a:p>
        </p:txBody>
      </p:sp>
    </p:spTree>
    <p:extLst>
      <p:ext uri="{BB962C8B-B14F-4D97-AF65-F5344CB8AC3E}">
        <p14:creationId xmlns:p14="http://schemas.microsoft.com/office/powerpoint/2010/main" val="2120906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4C2B-7CA5-0B4F-978F-8B48C2E89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to Faculty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C70DA-D7B9-7041-9B51-C8B2DF03A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2641"/>
            <a:ext cx="9601200" cy="4189956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Review and update the required and optional qualifications in the related job descriptions</a:t>
            </a:r>
          </a:p>
          <a:p>
            <a:endParaRPr lang="en-US" sz="3200" dirty="0"/>
          </a:p>
          <a:p>
            <a:r>
              <a:rPr lang="en-US" sz="3200" dirty="0"/>
              <a:t>Review and score all related applications </a:t>
            </a:r>
          </a:p>
          <a:p>
            <a:pPr lvl="1"/>
            <a:r>
              <a:rPr lang="en-US" sz="2600" dirty="0"/>
              <a:t>try to be complete as much as possible</a:t>
            </a:r>
          </a:p>
          <a:p>
            <a:pPr lvl="1"/>
            <a:r>
              <a:rPr lang="en-US" sz="2600" dirty="0"/>
              <a:t>reply on the information provided in the applications</a:t>
            </a:r>
          </a:p>
          <a:p>
            <a:pPr lvl="1"/>
            <a:endParaRPr lang="en-US" sz="2600" dirty="0"/>
          </a:p>
          <a:p>
            <a:r>
              <a:rPr lang="en-US" sz="3200" dirty="0"/>
              <a:t>Encourage your own students to apply by filling out the applications properly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841727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8530</TotalTime>
  <Words>214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Franklin Gothic Book</vt:lpstr>
      <vt:lpstr>Crop</vt:lpstr>
      <vt:lpstr>Challenges for TA Allocations</vt:lpstr>
      <vt:lpstr>Special Challenges for Fall 2021</vt:lpstr>
      <vt:lpstr>Recommendations to Faculty Members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for TA Allocations</dc:title>
  <dc:creator>Fei Song</dc:creator>
  <cp:lastModifiedBy>Frank Song</cp:lastModifiedBy>
  <cp:revision>9</cp:revision>
  <dcterms:created xsi:type="dcterms:W3CDTF">2021-05-12T18:27:42Z</dcterms:created>
  <dcterms:modified xsi:type="dcterms:W3CDTF">2021-05-25T02:36:24Z</dcterms:modified>
</cp:coreProperties>
</file>