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20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2FE3D2-67E4-457C-93DB-20BA10C5DD1A}" v="260" dt="2023-05-09T16:56:50.3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884" autoAdjust="0"/>
  </p:normalViewPr>
  <p:slideViewPr>
    <p:cSldViewPr snapToGrid="0">
      <p:cViewPr varScale="1">
        <p:scale>
          <a:sx n="93" d="100"/>
          <a:sy n="93" d="100"/>
        </p:scale>
        <p:origin x="115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acey Scott" userId="c6d78294-88cb-41b8-87f5-a92e3b0ff1b9" providerId="ADAL" clId="{322FE3D2-67E4-457C-93DB-20BA10C5DD1A}"/>
    <pc:docChg chg="undo custSel addSld delSld modSld">
      <pc:chgData name="Stacey Scott" userId="c6d78294-88cb-41b8-87f5-a92e3b0ff1b9" providerId="ADAL" clId="{322FE3D2-67E4-457C-93DB-20BA10C5DD1A}" dt="2023-05-09T17:03:44.180" v="2752" actId="20577"/>
      <pc:docMkLst>
        <pc:docMk/>
      </pc:docMkLst>
      <pc:sldChg chg="modSp new mod">
        <pc:chgData name="Stacey Scott" userId="c6d78294-88cb-41b8-87f5-a92e3b0ff1b9" providerId="ADAL" clId="{322FE3D2-67E4-457C-93DB-20BA10C5DD1A}" dt="2023-05-09T17:03:44.180" v="2752" actId="20577"/>
        <pc:sldMkLst>
          <pc:docMk/>
          <pc:sldMk cId="2325427288" sldId="256"/>
        </pc:sldMkLst>
        <pc:spChg chg="mod">
          <ac:chgData name="Stacey Scott" userId="c6d78294-88cb-41b8-87f5-a92e3b0ff1b9" providerId="ADAL" clId="{322FE3D2-67E4-457C-93DB-20BA10C5DD1A}" dt="2023-05-09T02:15:13.725" v="108" actId="20577"/>
          <ac:spMkLst>
            <pc:docMk/>
            <pc:sldMk cId="2325427288" sldId="256"/>
            <ac:spMk id="2" creationId="{9498A857-C174-7CDB-F9CF-9D8EDDDAED5D}"/>
          </ac:spMkLst>
        </pc:spChg>
        <pc:spChg chg="mod">
          <ac:chgData name="Stacey Scott" userId="c6d78294-88cb-41b8-87f5-a92e3b0ff1b9" providerId="ADAL" clId="{322FE3D2-67E4-457C-93DB-20BA10C5DD1A}" dt="2023-05-09T17:03:44.180" v="2752" actId="20577"/>
          <ac:spMkLst>
            <pc:docMk/>
            <pc:sldMk cId="2325427288" sldId="256"/>
            <ac:spMk id="3" creationId="{3F2C787F-8926-2AEC-EF9C-7D062FFD1B5A}"/>
          </ac:spMkLst>
        </pc:spChg>
      </pc:sldChg>
      <pc:sldChg chg="addSp delSp modSp new mod">
        <pc:chgData name="Stacey Scott" userId="c6d78294-88cb-41b8-87f5-a92e3b0ff1b9" providerId="ADAL" clId="{322FE3D2-67E4-457C-93DB-20BA10C5DD1A}" dt="2023-05-09T16:57:22.420" v="2692" actId="478"/>
        <pc:sldMkLst>
          <pc:docMk/>
          <pc:sldMk cId="2188168887" sldId="257"/>
        </pc:sldMkLst>
        <pc:spChg chg="mod">
          <ac:chgData name="Stacey Scott" userId="c6d78294-88cb-41b8-87f5-a92e3b0ff1b9" providerId="ADAL" clId="{322FE3D2-67E4-457C-93DB-20BA10C5DD1A}" dt="2023-05-09T03:49:21.804" v="2668" actId="20577"/>
          <ac:spMkLst>
            <pc:docMk/>
            <pc:sldMk cId="2188168887" sldId="257"/>
            <ac:spMk id="2" creationId="{1427B553-38ED-9904-0D34-39B072C27DB0}"/>
          </ac:spMkLst>
        </pc:spChg>
        <pc:spChg chg="add del mod">
          <ac:chgData name="Stacey Scott" userId="c6d78294-88cb-41b8-87f5-a92e3b0ff1b9" providerId="ADAL" clId="{322FE3D2-67E4-457C-93DB-20BA10C5DD1A}" dt="2023-05-09T16:57:22.420" v="2692" actId="478"/>
          <ac:spMkLst>
            <pc:docMk/>
            <pc:sldMk cId="2188168887" sldId="257"/>
            <ac:spMk id="3" creationId="{6C56DC1B-A4AC-0D4D-393A-F2C2E299A14C}"/>
          </ac:spMkLst>
        </pc:spChg>
        <pc:spChg chg="del">
          <ac:chgData name="Stacey Scott" userId="c6d78294-88cb-41b8-87f5-a92e3b0ff1b9" providerId="ADAL" clId="{322FE3D2-67E4-457C-93DB-20BA10C5DD1A}" dt="2023-05-09T02:28:28.944" v="150" actId="931"/>
          <ac:spMkLst>
            <pc:docMk/>
            <pc:sldMk cId="2188168887" sldId="257"/>
            <ac:spMk id="3" creationId="{C4EEC4E5-9A3E-6B5E-2020-4266C4F35364}"/>
          </ac:spMkLst>
        </pc:spChg>
        <pc:spChg chg="add mod">
          <ac:chgData name="Stacey Scott" userId="c6d78294-88cb-41b8-87f5-a92e3b0ff1b9" providerId="ADAL" clId="{322FE3D2-67E4-457C-93DB-20BA10C5DD1A}" dt="2023-05-09T03:45:47.848" v="2605" actId="1076"/>
          <ac:spMkLst>
            <pc:docMk/>
            <pc:sldMk cId="2188168887" sldId="257"/>
            <ac:spMk id="8" creationId="{AFA03553-80E9-57E2-F523-3A91E89C8288}"/>
          </ac:spMkLst>
        </pc:spChg>
        <pc:picChg chg="add mod modCrop">
          <ac:chgData name="Stacey Scott" userId="c6d78294-88cb-41b8-87f5-a92e3b0ff1b9" providerId="ADAL" clId="{322FE3D2-67E4-457C-93DB-20BA10C5DD1A}" dt="2023-05-09T02:31:54.025" v="178" actId="732"/>
          <ac:picMkLst>
            <pc:docMk/>
            <pc:sldMk cId="2188168887" sldId="257"/>
            <ac:picMk id="5" creationId="{F6E42097-AD19-97A5-5745-5497974F6526}"/>
          </ac:picMkLst>
        </pc:picChg>
        <pc:picChg chg="add mod modCrop">
          <ac:chgData name="Stacey Scott" userId="c6d78294-88cb-41b8-87f5-a92e3b0ff1b9" providerId="ADAL" clId="{322FE3D2-67E4-457C-93DB-20BA10C5DD1A}" dt="2023-05-09T02:33:45.107" v="188" actId="732"/>
          <ac:picMkLst>
            <pc:docMk/>
            <pc:sldMk cId="2188168887" sldId="257"/>
            <ac:picMk id="6" creationId="{1A48D2EC-9DE3-3918-9392-A197A0E82716}"/>
          </ac:picMkLst>
        </pc:picChg>
        <pc:picChg chg="add mod modCrop">
          <ac:chgData name="Stacey Scott" userId="c6d78294-88cb-41b8-87f5-a92e3b0ff1b9" providerId="ADAL" clId="{322FE3D2-67E4-457C-93DB-20BA10C5DD1A}" dt="2023-05-09T02:31:21.802" v="176" actId="732"/>
          <ac:picMkLst>
            <pc:docMk/>
            <pc:sldMk cId="2188168887" sldId="257"/>
            <ac:picMk id="7" creationId="{082E991B-536A-5C53-9BC9-B0B3B9B50CA4}"/>
          </ac:picMkLst>
        </pc:picChg>
      </pc:sldChg>
      <pc:sldChg chg="addSp delSp modSp new mod modAnim">
        <pc:chgData name="Stacey Scott" userId="c6d78294-88cb-41b8-87f5-a92e3b0ff1b9" providerId="ADAL" clId="{322FE3D2-67E4-457C-93DB-20BA10C5DD1A}" dt="2023-05-09T16:58:03.273" v="2711" actId="6549"/>
        <pc:sldMkLst>
          <pc:docMk/>
          <pc:sldMk cId="2617662153" sldId="258"/>
        </pc:sldMkLst>
        <pc:spChg chg="mod">
          <ac:chgData name="Stacey Scott" userId="c6d78294-88cb-41b8-87f5-a92e3b0ff1b9" providerId="ADAL" clId="{322FE3D2-67E4-457C-93DB-20BA10C5DD1A}" dt="2023-05-09T16:58:03.273" v="2711" actId="6549"/>
          <ac:spMkLst>
            <pc:docMk/>
            <pc:sldMk cId="2617662153" sldId="258"/>
            <ac:spMk id="2" creationId="{3A2D823E-2CCE-59D0-B6FC-EA6C6DD3D32E}"/>
          </ac:spMkLst>
        </pc:spChg>
        <pc:spChg chg="mod">
          <ac:chgData name="Stacey Scott" userId="c6d78294-88cb-41b8-87f5-a92e3b0ff1b9" providerId="ADAL" clId="{322FE3D2-67E4-457C-93DB-20BA10C5DD1A}" dt="2023-05-09T03:35:43.345" v="1687" actId="948"/>
          <ac:spMkLst>
            <pc:docMk/>
            <pc:sldMk cId="2617662153" sldId="258"/>
            <ac:spMk id="3" creationId="{E15AB9C8-F1B1-341F-2EDB-FE59BAD4C771}"/>
          </ac:spMkLst>
        </pc:spChg>
        <pc:spChg chg="add del">
          <ac:chgData name="Stacey Scott" userId="c6d78294-88cb-41b8-87f5-a92e3b0ff1b9" providerId="ADAL" clId="{322FE3D2-67E4-457C-93DB-20BA10C5DD1A}" dt="2023-05-09T02:59:06.523" v="633"/>
          <ac:spMkLst>
            <pc:docMk/>
            <pc:sldMk cId="2617662153" sldId="258"/>
            <ac:spMk id="4" creationId="{B9B6C48C-080C-BA27-A7D8-C3C27E94957B}"/>
          </ac:spMkLst>
        </pc:spChg>
        <pc:spChg chg="add mod">
          <ac:chgData name="Stacey Scott" userId="c6d78294-88cb-41b8-87f5-a92e3b0ff1b9" providerId="ADAL" clId="{322FE3D2-67E4-457C-93DB-20BA10C5DD1A}" dt="2023-05-09T03:35:55.086" v="1689" actId="1076"/>
          <ac:spMkLst>
            <pc:docMk/>
            <pc:sldMk cId="2617662153" sldId="258"/>
            <ac:spMk id="5" creationId="{287904DC-2717-65CD-A1F1-9B475FC6F466}"/>
          </ac:spMkLst>
        </pc:spChg>
        <pc:spChg chg="add mod">
          <ac:chgData name="Stacey Scott" userId="c6d78294-88cb-41b8-87f5-a92e3b0ff1b9" providerId="ADAL" clId="{322FE3D2-67E4-457C-93DB-20BA10C5DD1A}" dt="2023-05-09T03:46:05.833" v="2610" actId="1076"/>
          <ac:spMkLst>
            <pc:docMk/>
            <pc:sldMk cId="2617662153" sldId="258"/>
            <ac:spMk id="7" creationId="{1DB9DFFA-1641-CA0A-513A-B657D3D6A8AB}"/>
          </ac:spMkLst>
        </pc:spChg>
        <pc:spChg chg="add mod">
          <ac:chgData name="Stacey Scott" userId="c6d78294-88cb-41b8-87f5-a92e3b0ff1b9" providerId="ADAL" clId="{322FE3D2-67E4-457C-93DB-20BA10C5DD1A}" dt="2023-05-09T03:45:50.078" v="2606"/>
          <ac:spMkLst>
            <pc:docMk/>
            <pc:sldMk cId="2617662153" sldId="258"/>
            <ac:spMk id="8" creationId="{8621F433-B22B-A8F1-5A71-712F46FE82E2}"/>
          </ac:spMkLst>
        </pc:spChg>
        <pc:graphicFrameChg chg="add del mod">
          <ac:chgData name="Stacey Scott" userId="c6d78294-88cb-41b8-87f5-a92e3b0ff1b9" providerId="ADAL" clId="{322FE3D2-67E4-457C-93DB-20BA10C5DD1A}" dt="2023-05-09T03:09:23.203" v="858"/>
          <ac:graphicFrameMkLst>
            <pc:docMk/>
            <pc:sldMk cId="2617662153" sldId="258"/>
            <ac:graphicFrameMk id="6" creationId="{29ECC48A-0747-D5F8-CE5B-DBC8AA446AE8}"/>
          </ac:graphicFrameMkLst>
        </pc:graphicFrameChg>
      </pc:sldChg>
      <pc:sldChg chg="addSp modSp new mod modAnim">
        <pc:chgData name="Stacey Scott" userId="c6d78294-88cb-41b8-87f5-a92e3b0ff1b9" providerId="ADAL" clId="{322FE3D2-67E4-457C-93DB-20BA10C5DD1A}" dt="2023-05-09T17:01:51.553" v="2748" actId="20577"/>
        <pc:sldMkLst>
          <pc:docMk/>
          <pc:sldMk cId="1657235381" sldId="259"/>
        </pc:sldMkLst>
        <pc:spChg chg="mod">
          <ac:chgData name="Stacey Scott" userId="c6d78294-88cb-41b8-87f5-a92e3b0ff1b9" providerId="ADAL" clId="{322FE3D2-67E4-457C-93DB-20BA10C5DD1A}" dt="2023-05-09T03:37:57.115" v="1787" actId="20577"/>
          <ac:spMkLst>
            <pc:docMk/>
            <pc:sldMk cId="1657235381" sldId="259"/>
            <ac:spMk id="2" creationId="{2F049252-8347-6801-94E3-6B457DD99F8D}"/>
          </ac:spMkLst>
        </pc:spChg>
        <pc:spChg chg="mod">
          <ac:chgData name="Stacey Scott" userId="c6d78294-88cb-41b8-87f5-a92e3b0ff1b9" providerId="ADAL" clId="{322FE3D2-67E4-457C-93DB-20BA10C5DD1A}" dt="2023-05-09T17:01:51.553" v="2748" actId="20577"/>
          <ac:spMkLst>
            <pc:docMk/>
            <pc:sldMk cId="1657235381" sldId="259"/>
            <ac:spMk id="3" creationId="{068A78DA-0114-10BB-0D6A-E1A7F09DA99A}"/>
          </ac:spMkLst>
        </pc:spChg>
        <pc:spChg chg="add mod">
          <ac:chgData name="Stacey Scott" userId="c6d78294-88cb-41b8-87f5-a92e3b0ff1b9" providerId="ADAL" clId="{322FE3D2-67E4-457C-93DB-20BA10C5DD1A}" dt="2023-05-09T03:45:51.445" v="2607"/>
          <ac:spMkLst>
            <pc:docMk/>
            <pc:sldMk cId="1657235381" sldId="259"/>
            <ac:spMk id="4" creationId="{C99A6CA5-796F-B776-2794-2E5D3CDE5093}"/>
          </ac:spMkLst>
        </pc:spChg>
      </pc:sldChg>
      <pc:sldChg chg="addSp modSp new mod">
        <pc:chgData name="Stacey Scott" userId="c6d78294-88cb-41b8-87f5-a92e3b0ff1b9" providerId="ADAL" clId="{322FE3D2-67E4-457C-93DB-20BA10C5DD1A}" dt="2023-05-09T03:48:35.116" v="2651" actId="20577"/>
        <pc:sldMkLst>
          <pc:docMk/>
          <pc:sldMk cId="3947039" sldId="260"/>
        </pc:sldMkLst>
        <pc:spChg chg="mod">
          <ac:chgData name="Stacey Scott" userId="c6d78294-88cb-41b8-87f5-a92e3b0ff1b9" providerId="ADAL" clId="{322FE3D2-67E4-457C-93DB-20BA10C5DD1A}" dt="2023-05-09T03:41:09.739" v="2034" actId="20577"/>
          <ac:spMkLst>
            <pc:docMk/>
            <pc:sldMk cId="3947039" sldId="260"/>
            <ac:spMk id="2" creationId="{1C491609-1A8D-B3E7-62C7-6FAC2BCC1A02}"/>
          </ac:spMkLst>
        </pc:spChg>
        <pc:spChg chg="mod">
          <ac:chgData name="Stacey Scott" userId="c6d78294-88cb-41b8-87f5-a92e3b0ff1b9" providerId="ADAL" clId="{322FE3D2-67E4-457C-93DB-20BA10C5DD1A}" dt="2023-05-09T03:48:35.116" v="2651" actId="20577"/>
          <ac:spMkLst>
            <pc:docMk/>
            <pc:sldMk cId="3947039" sldId="260"/>
            <ac:spMk id="3" creationId="{ECE9F71A-1B47-EA2D-3C24-A323E464338D}"/>
          </ac:spMkLst>
        </pc:spChg>
        <pc:spChg chg="add mod">
          <ac:chgData name="Stacey Scott" userId="c6d78294-88cb-41b8-87f5-a92e3b0ff1b9" providerId="ADAL" clId="{322FE3D2-67E4-457C-93DB-20BA10C5DD1A}" dt="2023-05-09T03:45:52.663" v="2608"/>
          <ac:spMkLst>
            <pc:docMk/>
            <pc:sldMk cId="3947039" sldId="260"/>
            <ac:spMk id="4" creationId="{6C94387F-2DEC-CBCF-FFBA-08C40BE3DE12}"/>
          </ac:spMkLst>
        </pc:spChg>
      </pc:sldChg>
      <pc:sldChg chg="addSp modSp new mod">
        <pc:chgData name="Stacey Scott" userId="c6d78294-88cb-41b8-87f5-a92e3b0ff1b9" providerId="ADAL" clId="{322FE3D2-67E4-457C-93DB-20BA10C5DD1A}" dt="2023-05-09T03:45:57.357" v="2609"/>
        <pc:sldMkLst>
          <pc:docMk/>
          <pc:sldMk cId="1825168984" sldId="261"/>
        </pc:sldMkLst>
        <pc:spChg chg="mod">
          <ac:chgData name="Stacey Scott" userId="c6d78294-88cb-41b8-87f5-a92e3b0ff1b9" providerId="ADAL" clId="{322FE3D2-67E4-457C-93DB-20BA10C5DD1A}" dt="2023-05-09T03:45:02.985" v="2561" actId="122"/>
          <ac:spMkLst>
            <pc:docMk/>
            <pc:sldMk cId="1825168984" sldId="261"/>
            <ac:spMk id="2" creationId="{B9B3288B-43C9-45F9-4491-216F31FE6854}"/>
          </ac:spMkLst>
        </pc:spChg>
        <pc:spChg chg="add mod">
          <ac:chgData name="Stacey Scott" userId="c6d78294-88cb-41b8-87f5-a92e3b0ff1b9" providerId="ADAL" clId="{322FE3D2-67E4-457C-93DB-20BA10C5DD1A}" dt="2023-05-09T03:45:57.357" v="2609"/>
          <ac:spMkLst>
            <pc:docMk/>
            <pc:sldMk cId="1825168984" sldId="261"/>
            <ac:spMk id="4" creationId="{D6BBD282-0122-F998-998A-77A7B0F2FC4F}"/>
          </ac:spMkLst>
        </pc:spChg>
      </pc:sldChg>
      <pc:sldChg chg="new del">
        <pc:chgData name="Stacey Scott" userId="c6d78294-88cb-41b8-87f5-a92e3b0ff1b9" providerId="ADAL" clId="{322FE3D2-67E4-457C-93DB-20BA10C5DD1A}" dt="2023-05-09T17:02:42.858" v="2750" actId="47"/>
        <pc:sldMkLst>
          <pc:docMk/>
          <pc:sldMk cId="2236340437" sldId="262"/>
        </pc:sldMkLst>
      </pc:sldChg>
      <pc:sldChg chg="modSp new del mod">
        <pc:chgData name="Stacey Scott" userId="c6d78294-88cb-41b8-87f5-a92e3b0ff1b9" providerId="ADAL" clId="{322FE3D2-67E4-457C-93DB-20BA10C5DD1A}" dt="2023-05-09T03:57:22.803" v="2677" actId="47"/>
        <pc:sldMkLst>
          <pc:docMk/>
          <pc:sldMk cId="3744326739" sldId="262"/>
        </pc:sldMkLst>
        <pc:spChg chg="mod">
          <ac:chgData name="Stacey Scott" userId="c6d78294-88cb-41b8-87f5-a92e3b0ff1b9" providerId="ADAL" clId="{322FE3D2-67E4-457C-93DB-20BA10C5DD1A}" dt="2023-05-09T03:57:19.636" v="2676" actId="20577"/>
          <ac:spMkLst>
            <pc:docMk/>
            <pc:sldMk cId="3744326739" sldId="262"/>
            <ac:spMk id="2" creationId="{06C93C33-291C-73E1-45D5-32E529249E3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209287-C797-40D8-99D2-EFC88FD04D15}" type="datetimeFigureOut">
              <a:rPr lang="en-CA" smtClean="0"/>
              <a:t>2023-05-09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D29853-E6D6-40C8-BD2F-3579919DB42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5610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D29853-E6D6-40C8-BD2F-3579919DB428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2763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0C0E0-254F-899A-1885-E6AE14F06E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159BD8-4F20-1886-66A5-336DE6B612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677A36-65F3-53D2-767C-370FD40CB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1E7E-D13C-4A4C-AD8C-8BA49E1299DE}" type="datetimeFigureOut">
              <a:rPr lang="en-CA" smtClean="0"/>
              <a:t>2023-05-09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E6E765-D3C2-60F7-7007-CF1D162F6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6115B2-D47C-F223-0601-737C9BFAE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A2013-1214-4E21-8037-4C99F216C6B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1372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F6A97-9FB7-CFB5-8958-A475D161C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E841C2-3B5D-0618-1B28-251475BBC0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708BBF-3D5A-D449-846C-E6886AE4D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1E7E-D13C-4A4C-AD8C-8BA49E1299DE}" type="datetimeFigureOut">
              <a:rPr lang="en-CA" smtClean="0"/>
              <a:t>2023-05-09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ADCFE6-1F33-30FF-3BAA-FE51C8DEB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1E9653-C44D-BCE7-3493-D976B9523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A2013-1214-4E21-8037-4C99F216C6B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78016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6782BA-AB84-D76F-9864-2AC223A30D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E492D4-7C7E-1C43-829C-45C32965AA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420FA8-4987-25F4-7073-B20120606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1E7E-D13C-4A4C-AD8C-8BA49E1299DE}" type="datetimeFigureOut">
              <a:rPr lang="en-CA" smtClean="0"/>
              <a:t>2023-05-09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2D8744-1986-DC63-107B-22E1E5D12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E6BA0-5302-2A3C-C52A-B9975D426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A2013-1214-4E21-8037-4C99F216C6B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76332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9DB8E-BB5F-7D7D-6A57-4868103FC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7A464-909A-2819-DC01-44D3C9B5B9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69699F-2A35-929F-1AE1-40F0A5BC8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1E7E-D13C-4A4C-AD8C-8BA49E1299DE}" type="datetimeFigureOut">
              <a:rPr lang="en-CA" smtClean="0"/>
              <a:t>2023-05-09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6BFC44-EEA0-9376-6EDC-695FD2CEF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EE3A65-143A-A97F-89CC-5168AEBA3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A2013-1214-4E21-8037-4C99F216C6B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9654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7FAA0-79FD-C25B-D295-7B87D3994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F37D90-E3CF-E7DA-6609-391D74FDB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70635-1218-FEBD-70C8-1241F6AD2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1E7E-D13C-4A4C-AD8C-8BA49E1299DE}" type="datetimeFigureOut">
              <a:rPr lang="en-CA" smtClean="0"/>
              <a:t>2023-05-09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CA47B0-5EA2-D00C-C236-8D4E4916A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AA4BD6-2728-D944-47EC-EC70CBD78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A2013-1214-4E21-8037-4C99F216C6B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741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22CA0-50AC-BBBE-5D25-A5AAC5726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8B2302-BE24-529F-E4E3-D014EA1B79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985F75-4A93-3B4A-294A-8BBDC0364A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48F397-9287-14EE-210C-A2327EB3E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1E7E-D13C-4A4C-AD8C-8BA49E1299DE}" type="datetimeFigureOut">
              <a:rPr lang="en-CA" smtClean="0"/>
              <a:t>2023-05-09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4AB68-FF0D-D131-CD38-EF7CF4AD8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B53DA8-CCA2-D646-B83D-A261915E5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A2013-1214-4E21-8037-4C99F216C6B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74937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8C8DB-D617-FD58-4B96-2614D9860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729170-5B42-B087-CBD8-A44CDB879C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8F57B1-AB94-3D58-3F00-B2D44B0038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F0704A-A523-52B3-7FF7-E780DEE814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603B0B-FE75-8630-53AE-3AA8415F55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91E8AD-423E-8DE9-C802-E84C7E176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1E7E-D13C-4A4C-AD8C-8BA49E1299DE}" type="datetimeFigureOut">
              <a:rPr lang="en-CA" smtClean="0"/>
              <a:t>2023-05-09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56B4FA-D074-E5FD-C79D-463DAD77A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A681A9-7AB4-C8BB-E6E2-DBA5DC9E7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A2013-1214-4E21-8037-4C99F216C6B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65886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4D54C-EC78-C6BA-23DF-0C760C1D5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38F6DD-15E3-6B2A-79D4-A955C144B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1E7E-D13C-4A4C-AD8C-8BA49E1299DE}" type="datetimeFigureOut">
              <a:rPr lang="en-CA" smtClean="0"/>
              <a:t>2023-05-09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4A7D97-D995-3E9C-BC5A-88155D449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752F48-299C-9A1A-6C0C-82B8F70BE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A2013-1214-4E21-8037-4C99F216C6B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53775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0D7AA2-0B3D-7A6D-A63E-9A2DF4DF6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1E7E-D13C-4A4C-AD8C-8BA49E1299DE}" type="datetimeFigureOut">
              <a:rPr lang="en-CA" smtClean="0"/>
              <a:t>2023-05-09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5AB678-AB21-20D0-BDC5-9F01C9BC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CA91F0-C615-3682-ED46-939084B0A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A2013-1214-4E21-8037-4C99F216C6B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5048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B4A0F-89D4-5DE2-0AC0-5054D9D16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8AABC8-BEF2-BC03-F29E-FB0535835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7573C0-73B8-1B79-BBFA-BCE387C1D6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2A386D-677D-D574-5E2C-5193A72F4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1E7E-D13C-4A4C-AD8C-8BA49E1299DE}" type="datetimeFigureOut">
              <a:rPr lang="en-CA" smtClean="0"/>
              <a:t>2023-05-09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CE153D-058C-211A-F88B-693C87BFE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6C9497-8E38-08A9-D1EB-89A1528FA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A2013-1214-4E21-8037-4C99F216C6B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92544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FFC7B-F64B-EE3F-92A0-8B7A60F23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EB2081-353D-6404-E090-F0B0605030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F8C221-73A3-221E-4D8E-6FCC4F228A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02DA14-ACAF-059E-2C25-C3706AA2F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1E7E-D13C-4A4C-AD8C-8BA49E1299DE}" type="datetimeFigureOut">
              <a:rPr lang="en-CA" smtClean="0"/>
              <a:t>2023-05-09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8047A3-E9AE-FC09-A48E-76CDF22C9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E43303-0DA6-16D5-1C1A-116DB6931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A2013-1214-4E21-8037-4C99F216C6B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63892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7239FD-C7CA-EE09-73C3-12A2D10F3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5A187C-8CD0-D9DC-27D1-3631EA076E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495E6E-DF4C-F88C-699E-885D020872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A1E7E-D13C-4A4C-AD8C-8BA49E1299DE}" type="datetimeFigureOut">
              <a:rPr lang="en-CA" smtClean="0"/>
              <a:t>2023-05-09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43941E-ED9D-ED24-F8D7-027D2E1CDC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017205-2FE7-CD09-49CD-6DA1FB3AC3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A2013-1214-4E21-8037-4C99F216C6B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24271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8A857-C174-7CDB-F9CF-9D8EDDDAED5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err="1"/>
              <a:t>SoCS</a:t>
            </a:r>
            <a:r>
              <a:rPr lang="en-CA" dirty="0"/>
              <a:t> Graduate Studies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2C787F-8926-2AEC-EF9C-7D062FFD1B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en-CA" dirty="0"/>
              <a:t>Stacey Scott, Associate Director of Grad Studies, </a:t>
            </a:r>
            <a:r>
              <a:rPr lang="en-CA" dirty="0" err="1"/>
              <a:t>SoCS</a:t>
            </a:r>
            <a:endParaRPr lang="en-CA" dirty="0"/>
          </a:p>
          <a:p>
            <a:r>
              <a:rPr lang="en-CA"/>
              <a:t>May 9, </a:t>
            </a:r>
            <a:r>
              <a:rPr lang="en-CA" dirty="0"/>
              <a:t>2023</a:t>
            </a:r>
          </a:p>
        </p:txBody>
      </p:sp>
    </p:spTree>
    <p:extLst>
      <p:ext uri="{BB962C8B-B14F-4D97-AF65-F5344CB8AC3E}">
        <p14:creationId xmlns:p14="http://schemas.microsoft.com/office/powerpoint/2010/main" val="2325427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7B553-38ED-9904-0D34-39B072C27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151"/>
            <a:ext cx="10515600" cy="825500"/>
          </a:xfrm>
        </p:spPr>
        <p:txBody>
          <a:bodyPr>
            <a:normAutofit/>
          </a:bodyPr>
          <a:lstStyle/>
          <a:p>
            <a:r>
              <a:rPr lang="en-CA" dirty="0"/>
              <a:t>Current Grad Enrollments (excluding MCTI)</a:t>
            </a:r>
          </a:p>
        </p:txBody>
      </p:sp>
      <p:pic>
        <p:nvPicPr>
          <p:cNvPr id="5" name="Content Placeholder 4" descr="Table&#10;&#10;Description automatically generated">
            <a:extLst>
              <a:ext uri="{FF2B5EF4-FFF2-40B4-BE49-F238E27FC236}">
                <a16:creationId xmlns:a16="http://schemas.microsoft.com/office/drawing/2014/main" id="{F6E42097-AD19-97A5-5745-5497974F65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675"/>
          <a:stretch/>
        </p:blipFill>
        <p:spPr>
          <a:xfrm>
            <a:off x="920750" y="882651"/>
            <a:ext cx="9975850" cy="2927349"/>
          </a:xfrm>
        </p:spPr>
      </p:pic>
      <p:pic>
        <p:nvPicPr>
          <p:cNvPr id="6" name="Content Placeholder 4" descr="Table&#10;&#10;Description automatically generated">
            <a:extLst>
              <a:ext uri="{FF2B5EF4-FFF2-40B4-BE49-F238E27FC236}">
                <a16:creationId xmlns:a16="http://schemas.microsoft.com/office/drawing/2014/main" id="{1A48D2EC-9DE3-3918-9392-A197A0E8271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759" b="458"/>
          <a:stretch/>
        </p:blipFill>
        <p:spPr>
          <a:xfrm>
            <a:off x="920750" y="5524500"/>
            <a:ext cx="9975850" cy="1035050"/>
          </a:xfrm>
          <a:prstGeom prst="rect">
            <a:avLst/>
          </a:prstGeom>
        </p:spPr>
      </p:pic>
      <p:pic>
        <p:nvPicPr>
          <p:cNvPr id="7" name="Content Placeholder 4" descr="Table&#10;&#10;Description automatically generated">
            <a:extLst>
              <a:ext uri="{FF2B5EF4-FFF2-40B4-BE49-F238E27FC236}">
                <a16:creationId xmlns:a16="http://schemas.microsoft.com/office/drawing/2014/main" id="{082E991B-536A-5C53-9BC9-B0B3B9B50CA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253" b="29374"/>
          <a:stretch/>
        </p:blipFill>
        <p:spPr>
          <a:xfrm>
            <a:off x="920750" y="1206500"/>
            <a:ext cx="9975850" cy="433705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FA03553-80E9-57E2-F523-3A91E89C8288}"/>
              </a:ext>
            </a:extLst>
          </p:cNvPr>
          <p:cNvSpPr txBox="1"/>
          <p:nvPr/>
        </p:nvSpPr>
        <p:spPr>
          <a:xfrm>
            <a:off x="50800" y="6508750"/>
            <a:ext cx="3860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dirty="0"/>
              <a:t>Graduate Matters Update May 8, 2023</a:t>
            </a:r>
          </a:p>
        </p:txBody>
      </p:sp>
    </p:spTree>
    <p:extLst>
      <p:ext uri="{BB962C8B-B14F-4D97-AF65-F5344CB8AC3E}">
        <p14:creationId xmlns:p14="http://schemas.microsoft.com/office/powerpoint/2010/main" val="2188168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D823E-2CCE-59D0-B6FC-EA6C6DD3D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0075"/>
          </a:xfrm>
        </p:spPr>
        <p:txBody>
          <a:bodyPr>
            <a:normAutofit fontScale="90000"/>
          </a:bodyPr>
          <a:lstStyle/>
          <a:p>
            <a:r>
              <a:rPr lang="en-CA" dirty="0"/>
              <a:t>Discussion on graduate student 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B9C8-F1B1-341F-2EDB-FE59BAD4C7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100" y="1231901"/>
            <a:ext cx="6794500" cy="447675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CA" sz="2400" b="1" dirty="0"/>
              <a:t>College *minimums* are currently: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CA" sz="2000" dirty="0">
                <a:solidFill>
                  <a:srgbClr val="E4204F"/>
                </a:solidFill>
              </a:rPr>
              <a:t>$16,500/</a:t>
            </a:r>
            <a:r>
              <a:rPr lang="en-CA" sz="2000" dirty="0" err="1">
                <a:solidFill>
                  <a:srgbClr val="E4204F"/>
                </a:solidFill>
              </a:rPr>
              <a:t>yr</a:t>
            </a:r>
            <a:r>
              <a:rPr lang="en-CA" sz="2000" dirty="0">
                <a:solidFill>
                  <a:srgbClr val="E4204F"/>
                </a:solidFill>
              </a:rPr>
              <a:t> </a:t>
            </a:r>
            <a:r>
              <a:rPr lang="en-CA" sz="2000" dirty="0"/>
              <a:t>for MSc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CA" sz="2000" dirty="0">
                <a:solidFill>
                  <a:srgbClr val="E4204F"/>
                </a:solidFill>
              </a:rPr>
              <a:t>$21,500/</a:t>
            </a:r>
            <a:r>
              <a:rPr lang="en-CA" sz="2000" dirty="0" err="1">
                <a:solidFill>
                  <a:srgbClr val="E4204F"/>
                </a:solidFill>
              </a:rPr>
              <a:t>yr</a:t>
            </a:r>
            <a:r>
              <a:rPr lang="en-CA" sz="2000" dirty="0">
                <a:solidFill>
                  <a:srgbClr val="E4204F"/>
                </a:solidFill>
              </a:rPr>
              <a:t> </a:t>
            </a:r>
            <a:r>
              <a:rPr lang="en-CA" sz="2000" dirty="0"/>
              <a:t>for PhD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CA" sz="2000" dirty="0">
                <a:solidFill>
                  <a:srgbClr val="E4204F"/>
                </a:solidFill>
              </a:rPr>
              <a:t>$32,500/</a:t>
            </a:r>
            <a:r>
              <a:rPr lang="en-CA" sz="2000" dirty="0" err="1">
                <a:solidFill>
                  <a:srgbClr val="E4204F"/>
                </a:solidFill>
              </a:rPr>
              <a:t>yr</a:t>
            </a:r>
            <a:r>
              <a:rPr lang="en-CA" sz="2000" dirty="0"/>
              <a:t> for PhD students receiving IDTS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CA" sz="2400" b="1" dirty="0"/>
              <a:t>Available funding supports </a:t>
            </a:r>
            <a:r>
              <a:rPr lang="en-CA" sz="2400" dirty="0"/>
              <a:t>(w/ limits per degree)</a:t>
            </a:r>
            <a:r>
              <a:rPr lang="en-CA" sz="2400" b="1" dirty="0"/>
              <a:t>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CA" sz="2000" b="0" i="0" dirty="0">
                <a:solidFill>
                  <a:srgbClr val="242424"/>
                </a:solidFill>
                <a:effectLst/>
              </a:rPr>
              <a:t>2 GTAs/year: </a:t>
            </a:r>
            <a:r>
              <a:rPr lang="en-CA" sz="2000" b="0" i="0" dirty="0">
                <a:solidFill>
                  <a:srgbClr val="E4204F"/>
                </a:solidFill>
                <a:effectLst/>
              </a:rPr>
              <a:t>$12,250/</a:t>
            </a:r>
            <a:r>
              <a:rPr lang="en-CA" sz="2000" b="0" i="0" dirty="0" err="1">
                <a:solidFill>
                  <a:srgbClr val="E4204F"/>
                </a:solidFill>
                <a:effectLst/>
              </a:rPr>
              <a:t>yr</a:t>
            </a:r>
            <a:endParaRPr lang="en-CA" sz="2000" b="0" i="0" dirty="0">
              <a:solidFill>
                <a:srgbClr val="E4204F"/>
              </a:solidFill>
              <a:effectLst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CA" sz="2000" dirty="0">
                <a:solidFill>
                  <a:srgbClr val="242424"/>
                </a:solidFill>
              </a:rPr>
              <a:t>Domestic MSc: </a:t>
            </a:r>
            <a:r>
              <a:rPr lang="en-CA" sz="2000" dirty="0" err="1">
                <a:solidFill>
                  <a:srgbClr val="242424"/>
                </a:solidFill>
              </a:rPr>
              <a:t>SoCS</a:t>
            </a:r>
            <a:r>
              <a:rPr lang="en-CA" sz="2000" dirty="0">
                <a:solidFill>
                  <a:srgbClr val="242424"/>
                </a:solidFill>
              </a:rPr>
              <a:t> Growth fund: </a:t>
            </a:r>
            <a:r>
              <a:rPr lang="en-CA" sz="2000" dirty="0">
                <a:solidFill>
                  <a:srgbClr val="E4204F"/>
                </a:solidFill>
              </a:rPr>
              <a:t>$5,000/</a:t>
            </a:r>
            <a:r>
              <a:rPr lang="en-CA" sz="2000" dirty="0" err="1">
                <a:solidFill>
                  <a:srgbClr val="E4204F"/>
                </a:solidFill>
              </a:rPr>
              <a:t>yr</a:t>
            </a:r>
            <a:endParaRPr lang="en-CA" sz="2000" dirty="0">
              <a:solidFill>
                <a:srgbClr val="242424"/>
              </a:solidFill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CA" sz="2000" b="0" i="0" dirty="0">
                <a:solidFill>
                  <a:srgbClr val="242424"/>
                </a:solidFill>
                <a:effectLst/>
              </a:rPr>
              <a:t>Domestic PhD: </a:t>
            </a:r>
            <a:r>
              <a:rPr lang="en-CA" sz="2000" b="0" i="0" dirty="0" err="1">
                <a:solidFill>
                  <a:srgbClr val="242424"/>
                </a:solidFill>
                <a:effectLst/>
              </a:rPr>
              <a:t>SoCS</a:t>
            </a:r>
            <a:r>
              <a:rPr lang="en-CA" sz="2000" b="0" i="0" dirty="0">
                <a:solidFill>
                  <a:srgbClr val="242424"/>
                </a:solidFill>
                <a:effectLst/>
              </a:rPr>
              <a:t> Growth fund</a:t>
            </a:r>
            <a:r>
              <a:rPr lang="en-CA" sz="2000" b="0" i="0" dirty="0">
                <a:solidFill>
                  <a:srgbClr val="E4204F"/>
                </a:solidFill>
                <a:effectLst/>
              </a:rPr>
              <a:t>: $9,000/</a:t>
            </a:r>
            <a:r>
              <a:rPr lang="en-CA" sz="2000" b="0" i="0" dirty="0" err="1">
                <a:solidFill>
                  <a:srgbClr val="E4204F"/>
                </a:solidFill>
                <a:effectLst/>
              </a:rPr>
              <a:t>yr</a:t>
            </a:r>
            <a:endParaRPr lang="en-CA" sz="2000" b="0" i="0" dirty="0">
              <a:solidFill>
                <a:srgbClr val="E4204F"/>
              </a:solidFill>
              <a:effectLst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CA" sz="2000" dirty="0">
                <a:solidFill>
                  <a:srgbClr val="242424"/>
                </a:solidFill>
              </a:rPr>
              <a:t>Int’l UofG </a:t>
            </a:r>
            <a:r>
              <a:rPr lang="en-CA" sz="2000" dirty="0" err="1">
                <a:solidFill>
                  <a:srgbClr val="242424"/>
                </a:solidFill>
              </a:rPr>
              <a:t>ugrad</a:t>
            </a:r>
            <a:r>
              <a:rPr lang="en-CA" sz="2000" dirty="0">
                <a:solidFill>
                  <a:srgbClr val="242424"/>
                </a:solidFill>
              </a:rPr>
              <a:t> starting a MSc: </a:t>
            </a:r>
            <a:r>
              <a:rPr lang="en-CA" sz="2000" dirty="0">
                <a:solidFill>
                  <a:srgbClr val="E4204F"/>
                </a:solidFill>
              </a:rPr>
              <a:t>IMTS: $10,000/</a:t>
            </a:r>
            <a:r>
              <a:rPr lang="en-CA" sz="2000" dirty="0" err="1">
                <a:solidFill>
                  <a:srgbClr val="E4204F"/>
                </a:solidFill>
              </a:rPr>
              <a:t>yr</a:t>
            </a:r>
            <a:r>
              <a:rPr lang="en-CA" sz="2000" dirty="0">
                <a:solidFill>
                  <a:srgbClr val="E4204F"/>
                </a:solidFill>
              </a:rPr>
              <a:t>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CA" sz="2000" dirty="0">
                <a:solidFill>
                  <a:srgbClr val="242424"/>
                </a:solidFill>
              </a:rPr>
              <a:t>Int’l PhD (</a:t>
            </a:r>
            <a:r>
              <a:rPr lang="en-CA" sz="2000" dirty="0" err="1">
                <a:solidFill>
                  <a:srgbClr val="242424"/>
                </a:solidFill>
              </a:rPr>
              <a:t>adm.</a:t>
            </a:r>
            <a:r>
              <a:rPr lang="en-CA" sz="2000" dirty="0">
                <a:solidFill>
                  <a:srgbClr val="242424"/>
                </a:solidFill>
              </a:rPr>
              <a:t> avg &gt; 80%): </a:t>
            </a:r>
            <a:r>
              <a:rPr lang="en-CA" sz="2000" dirty="0">
                <a:solidFill>
                  <a:srgbClr val="E4204F"/>
                </a:solidFill>
              </a:rPr>
              <a:t>IDTS: $12,500/year</a:t>
            </a:r>
            <a:endParaRPr lang="en-CA" sz="2000" b="0" i="0" dirty="0">
              <a:solidFill>
                <a:srgbClr val="E4204F"/>
              </a:solidFill>
              <a:effectLst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87904DC-2717-65CD-A1F1-9B475FC6F466}"/>
              </a:ext>
            </a:extLst>
          </p:cNvPr>
          <p:cNvSpPr txBox="1"/>
          <p:nvPr/>
        </p:nvSpPr>
        <p:spPr>
          <a:xfrm>
            <a:off x="7442200" y="1320800"/>
            <a:ext cx="4413250" cy="33701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CA" sz="2400" b="1" dirty="0"/>
              <a:t>2022-23 (F22, W23, S23) Graduate Tuition (incl. fees):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CA" sz="2400" dirty="0"/>
              <a:t>$9,053.24 (Domestic MSc)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CA" sz="2400" dirty="0"/>
              <a:t>$8,912.72 (Domestic PhD)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CA" sz="2400" dirty="0"/>
              <a:t>$23,189.27 (Int’l MSc)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CA" sz="2400" dirty="0"/>
              <a:t>$22,357.46 (Int’l PhD)</a:t>
            </a:r>
          </a:p>
          <a:p>
            <a:pPr marL="285750" indent="-285750">
              <a:buFontTx/>
              <a:buChar char="-"/>
            </a:pPr>
            <a:endParaRPr lang="en-CA" sz="24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DB9DFFA-1641-CA0A-513A-B657D3D6A8AB}"/>
              </a:ext>
            </a:extLst>
          </p:cNvPr>
          <p:cNvSpPr/>
          <p:nvPr/>
        </p:nvSpPr>
        <p:spPr>
          <a:xfrm>
            <a:off x="492125" y="5046553"/>
            <a:ext cx="11207750" cy="1408005"/>
          </a:xfrm>
          <a:prstGeom prst="rect">
            <a:avLst/>
          </a:prstGeom>
          <a:solidFill>
            <a:srgbClr val="E4204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000" b="1" dirty="0">
                <a:solidFill>
                  <a:schemeClr val="bg1"/>
                </a:solidFill>
              </a:rPr>
              <a:t>Take away: </a:t>
            </a:r>
            <a:r>
              <a:rPr lang="en-CA" sz="2000" dirty="0">
                <a:solidFill>
                  <a:schemeClr val="bg1"/>
                </a:solidFill>
              </a:rPr>
              <a:t>Current minimums are VERY LOW given cost of living and tuition. Int’l students are </a:t>
            </a:r>
            <a:r>
              <a:rPr lang="en-CA" sz="2000" b="1" dirty="0">
                <a:solidFill>
                  <a:schemeClr val="bg1"/>
                </a:solidFill>
              </a:rPr>
              <a:t>struggling</a:t>
            </a:r>
            <a:r>
              <a:rPr lang="en-CA" sz="2000" dirty="0">
                <a:solidFill>
                  <a:schemeClr val="bg1"/>
                </a:solidFill>
              </a:rPr>
              <a:t>. Many (most?) will immediately look for work outside the university. This takes time away from research, delays thesis work. Please consider a reasonable funding package, if possible, </a:t>
            </a:r>
            <a:r>
              <a:rPr lang="en-CA" sz="2000" b="1" dirty="0">
                <a:solidFill>
                  <a:schemeClr val="bg1"/>
                </a:solidFill>
              </a:rPr>
              <a:t>above </a:t>
            </a:r>
            <a:r>
              <a:rPr lang="en-CA" sz="2000" dirty="0">
                <a:solidFill>
                  <a:schemeClr val="bg1"/>
                </a:solidFill>
              </a:rPr>
              <a:t>the minimum.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21F433-B22B-A8F1-5A71-712F46FE82E2}"/>
              </a:ext>
            </a:extLst>
          </p:cNvPr>
          <p:cNvSpPr txBox="1"/>
          <p:nvPr/>
        </p:nvSpPr>
        <p:spPr>
          <a:xfrm>
            <a:off x="50800" y="6508750"/>
            <a:ext cx="3860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dirty="0"/>
              <a:t>Graduate Matters Update May 8, 2023</a:t>
            </a:r>
          </a:p>
        </p:txBody>
      </p:sp>
    </p:spTree>
    <p:extLst>
      <p:ext uri="{BB962C8B-B14F-4D97-AF65-F5344CB8AC3E}">
        <p14:creationId xmlns:p14="http://schemas.microsoft.com/office/powerpoint/2010/main" val="2617662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49252-8347-6801-94E3-6B457DD99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Reminder: Process for arranging defences takes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8A78DA-0114-10BB-0D6A-E1A7F09DA9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PhD defence: process takes </a:t>
            </a:r>
            <a:r>
              <a:rPr lang="en-CA" dirty="0">
                <a:solidFill>
                  <a:srgbClr val="E4204F"/>
                </a:solidFill>
              </a:rPr>
              <a:t>8 weeks </a:t>
            </a:r>
            <a:r>
              <a:rPr lang="en-CA" dirty="0"/>
              <a:t>(mandated by OGPS procedures)</a:t>
            </a:r>
          </a:p>
          <a:p>
            <a:r>
              <a:rPr lang="en-CA" dirty="0"/>
              <a:t>MSc defence: process takes </a:t>
            </a:r>
            <a:r>
              <a:rPr lang="en-CA" dirty="0">
                <a:solidFill>
                  <a:srgbClr val="E4204F"/>
                </a:solidFill>
              </a:rPr>
              <a:t>4 weeks </a:t>
            </a:r>
            <a:r>
              <a:rPr lang="en-CA" dirty="0"/>
              <a:t>(mandated by OGPS procedures)</a:t>
            </a:r>
          </a:p>
          <a:p>
            <a:endParaRPr lang="en-CA" dirty="0">
              <a:solidFill>
                <a:srgbClr val="E4204F"/>
              </a:solidFill>
            </a:endParaRPr>
          </a:p>
          <a:p>
            <a:r>
              <a:rPr lang="en-CA" dirty="0"/>
              <a:t>Plan early! Avoid end-of-term crunch if possible!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9A6CA5-796F-B776-2794-2E5D3CDE5093}"/>
              </a:ext>
            </a:extLst>
          </p:cNvPr>
          <p:cNvSpPr txBox="1"/>
          <p:nvPr/>
        </p:nvSpPr>
        <p:spPr>
          <a:xfrm>
            <a:off x="50800" y="6508750"/>
            <a:ext cx="3860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dirty="0"/>
              <a:t>Graduate Matters Update May 8, 2023</a:t>
            </a:r>
          </a:p>
        </p:txBody>
      </p:sp>
    </p:spTree>
    <p:extLst>
      <p:ext uri="{BB962C8B-B14F-4D97-AF65-F5344CB8AC3E}">
        <p14:creationId xmlns:p14="http://schemas.microsoft.com/office/powerpoint/2010/main" val="1657235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91609-1A8D-B3E7-62C7-6FAC2BCC1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Follow-up on early Council discussion on PhD External Examiner approval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9F71A-1B47-EA2D-3C24-A323E46433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Clarifications on External Examiner assessment criteria will be made and the </a:t>
            </a:r>
            <a:r>
              <a:rPr lang="en-CA" b="1" dirty="0"/>
              <a:t>External Examiner nomination form </a:t>
            </a:r>
            <a:r>
              <a:rPr lang="en-CA" dirty="0"/>
              <a:t>will be revised to clarify these criteria</a:t>
            </a:r>
          </a:p>
          <a:p>
            <a:endParaRPr lang="en-CA" dirty="0"/>
          </a:p>
          <a:p>
            <a:r>
              <a:rPr lang="en-CA" dirty="0"/>
              <a:t>Graduate progress committee will discuss potential streamlining solutions further and bring back to Council</a:t>
            </a:r>
          </a:p>
          <a:p>
            <a:pPr lvl="1"/>
            <a:r>
              <a:rPr lang="en-CA" dirty="0"/>
              <a:t>These may involve reducing the number of required External Examiner nominations, changing when someone gets contacted for their availability, or others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C94387F-2DEC-CBCF-FFBA-08C40BE3DE12}"/>
              </a:ext>
            </a:extLst>
          </p:cNvPr>
          <p:cNvSpPr txBox="1"/>
          <p:nvPr/>
        </p:nvSpPr>
        <p:spPr>
          <a:xfrm>
            <a:off x="50800" y="6508750"/>
            <a:ext cx="3860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dirty="0"/>
              <a:t>Graduate Matters Update May 8, 2023</a:t>
            </a:r>
          </a:p>
        </p:txBody>
      </p:sp>
    </p:spTree>
    <p:extLst>
      <p:ext uri="{BB962C8B-B14F-4D97-AF65-F5344CB8AC3E}">
        <p14:creationId xmlns:p14="http://schemas.microsoft.com/office/powerpoint/2010/main" val="3947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3288B-43C9-45F9-4491-216F31FE6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74E303-677D-F876-3A06-7E8F853643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BBD282-0122-F998-998A-77A7B0F2FC4F}"/>
              </a:ext>
            </a:extLst>
          </p:cNvPr>
          <p:cNvSpPr txBox="1"/>
          <p:nvPr/>
        </p:nvSpPr>
        <p:spPr>
          <a:xfrm>
            <a:off x="50800" y="6508750"/>
            <a:ext cx="3860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dirty="0"/>
              <a:t>Graduate Matters Update May 8, 2023</a:t>
            </a:r>
          </a:p>
        </p:txBody>
      </p:sp>
    </p:spTree>
    <p:extLst>
      <p:ext uri="{BB962C8B-B14F-4D97-AF65-F5344CB8AC3E}">
        <p14:creationId xmlns:p14="http://schemas.microsoft.com/office/powerpoint/2010/main" val="1825168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375</Words>
  <Application>Microsoft Office PowerPoint</Application>
  <PresentationFormat>Widescreen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SoCS Graduate Studies Update</vt:lpstr>
      <vt:lpstr>Current Grad Enrollments (excluding MCTI)</vt:lpstr>
      <vt:lpstr>Discussion on graduate student funding</vt:lpstr>
      <vt:lpstr>Reminder: Process for arranging defences takes time</vt:lpstr>
      <vt:lpstr>Follow-up on early Council discussion on PhD External Examiner approval process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SoCS Graduate Studies Update</dc:title>
  <dc:creator>Stacey Scott</dc:creator>
  <cp:lastModifiedBy>Stacey Scott</cp:lastModifiedBy>
  <cp:revision>1</cp:revision>
  <dcterms:created xsi:type="dcterms:W3CDTF">2023-05-09T02:13:18Z</dcterms:created>
  <dcterms:modified xsi:type="dcterms:W3CDTF">2023-05-09T17:03:45Z</dcterms:modified>
</cp:coreProperties>
</file>