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6"/>
  </p:notesMasterIdLst>
  <p:handoutMasterIdLst>
    <p:handoutMasterId r:id="rId17"/>
  </p:handoutMasterIdLst>
  <p:sldIdLst>
    <p:sldId id="273" r:id="rId2"/>
    <p:sldId id="282" r:id="rId3"/>
    <p:sldId id="274" r:id="rId4"/>
    <p:sldId id="275" r:id="rId5"/>
    <p:sldId id="286" r:id="rId6"/>
    <p:sldId id="276" r:id="rId7"/>
    <p:sldId id="284" r:id="rId8"/>
    <p:sldId id="277" r:id="rId9"/>
    <p:sldId id="289" r:id="rId10"/>
    <p:sldId id="283" r:id="rId11"/>
    <p:sldId id="278" r:id="rId12"/>
    <p:sldId id="288" r:id="rId13"/>
    <p:sldId id="280" r:id="rId14"/>
    <p:sldId id="281" r:id="rId1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124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A3BB"/>
    <a:srgbClr val="FEC700"/>
    <a:srgbClr val="BF13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68"/>
    <p:restoredTop sz="69388"/>
  </p:normalViewPr>
  <p:slideViewPr>
    <p:cSldViewPr snapToGrid="0" snapToObjects="1">
      <p:cViewPr varScale="1">
        <p:scale>
          <a:sx n="87" d="100"/>
          <a:sy n="87" d="100"/>
        </p:scale>
        <p:origin x="696" y="184"/>
      </p:cViewPr>
      <p:guideLst>
        <p:guide orient="horz" pos="2160"/>
        <p:guide pos="124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94" d="100"/>
          <a:sy n="94" d="100"/>
        </p:scale>
        <p:origin x="375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1BA654-A06F-6243-BA14-39BAA51C728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969DA39-1003-E04B-8F1F-2427D83E3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62C022-93A4-9C42-90B5-B3DFCFAECB8D}" type="datetimeFigureOut">
              <a:rPr lang="en-US" smtClean="0"/>
              <a:t>6/5/20</a:t>
            </a:fld>
            <a:endParaRPr lang="en-US"/>
          </a:p>
        </p:txBody>
      </p:sp>
      <p:sp>
        <p:nvSpPr>
          <p:cNvPr id="4" name="Footer Placeholder 3">
            <a:extLst>
              <a:ext uri="{FF2B5EF4-FFF2-40B4-BE49-F238E27FC236}">
                <a16:creationId xmlns:a16="http://schemas.microsoft.com/office/drawing/2014/main" id="{BC795A71-5D2E-A249-A0FD-075499CD6E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C61EE32-8F8A-5742-BA52-5DA8CCA3ADF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989153B-EFB2-4B41-A995-2EDF933D00CC}" type="slidenum">
              <a:rPr lang="en-US" smtClean="0"/>
              <a:t>‹#›</a:t>
            </a:fld>
            <a:endParaRPr lang="en-US"/>
          </a:p>
        </p:txBody>
      </p:sp>
    </p:spTree>
    <p:extLst>
      <p:ext uri="{BB962C8B-B14F-4D97-AF65-F5344CB8AC3E}">
        <p14:creationId xmlns:p14="http://schemas.microsoft.com/office/powerpoint/2010/main" val="1101501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100" b="0" i="0" u="none" strike="noStrike" cap="none">
                <a:solidFill>
                  <a:schemeClr val="dk1"/>
                </a:solidFill>
                <a:latin typeface="Arial"/>
                <a:ea typeface="Arial"/>
                <a:cs typeface="Arial"/>
                <a:sym typeface="Arial"/>
              </a:defRPr>
            </a:lvl2pPr>
            <a:lvl3pPr marL="914400" marR="0" lvl="2" indent="0" algn="l" rtl="0">
              <a:spcBef>
                <a:spcPts val="0"/>
              </a:spcBef>
              <a:buNone/>
              <a:defRPr sz="1100" b="0" i="0" u="none" strike="noStrike" cap="none">
                <a:solidFill>
                  <a:schemeClr val="dk1"/>
                </a:solidFill>
                <a:latin typeface="Arial"/>
                <a:ea typeface="Arial"/>
                <a:cs typeface="Arial"/>
                <a:sym typeface="Arial"/>
              </a:defRPr>
            </a:lvl3pPr>
            <a:lvl4pPr marL="1371600" marR="0" lvl="3" indent="0" algn="l" rtl="0">
              <a:spcBef>
                <a:spcPts val="0"/>
              </a:spcBef>
              <a:buNone/>
              <a:defRPr sz="1100" b="0" i="0" u="none" strike="noStrike" cap="none">
                <a:solidFill>
                  <a:schemeClr val="dk1"/>
                </a:solidFill>
                <a:latin typeface="Arial"/>
                <a:ea typeface="Arial"/>
                <a:cs typeface="Arial"/>
                <a:sym typeface="Arial"/>
              </a:defRPr>
            </a:lvl4pPr>
            <a:lvl5pPr marL="1828800" marR="0" lvl="4" indent="0" algn="l" rtl="0">
              <a:spcBef>
                <a:spcPts val="0"/>
              </a:spcBef>
              <a:buNone/>
              <a:defRPr sz="1100" b="0" i="0" u="none" strike="noStrike" cap="none">
                <a:solidFill>
                  <a:schemeClr val="dk1"/>
                </a:solidFill>
                <a:latin typeface="Arial"/>
                <a:ea typeface="Arial"/>
                <a:cs typeface="Arial"/>
                <a:sym typeface="Arial"/>
              </a:defRPr>
            </a:lvl5pPr>
            <a:lvl6pPr marL="2286000" marR="0" lvl="5" indent="0" algn="l" rtl="0">
              <a:spcBef>
                <a:spcPts val="0"/>
              </a:spcBef>
              <a:buNone/>
              <a:defRPr sz="1100" b="0" i="0" u="none" strike="noStrike" cap="none">
                <a:solidFill>
                  <a:schemeClr val="dk1"/>
                </a:solidFill>
                <a:latin typeface="Arial"/>
                <a:ea typeface="Arial"/>
                <a:cs typeface="Arial"/>
                <a:sym typeface="Arial"/>
              </a:defRPr>
            </a:lvl6pPr>
            <a:lvl7pPr marL="2743200" marR="0" lvl="6" indent="0" algn="l" rtl="0">
              <a:spcBef>
                <a:spcPts val="0"/>
              </a:spcBef>
              <a:buNone/>
              <a:defRPr sz="1100" b="0" i="0" u="none" strike="noStrike" cap="none">
                <a:solidFill>
                  <a:schemeClr val="dk1"/>
                </a:solidFill>
                <a:latin typeface="Arial"/>
                <a:ea typeface="Arial"/>
                <a:cs typeface="Arial"/>
                <a:sym typeface="Arial"/>
              </a:defRPr>
            </a:lvl7pPr>
            <a:lvl8pPr marL="3200400" marR="0" lvl="7" indent="0" algn="l" rtl="0">
              <a:spcBef>
                <a:spcPts val="0"/>
              </a:spcBef>
              <a:buNone/>
              <a:defRPr sz="1100" b="0" i="0" u="none" strike="noStrike" cap="none">
                <a:solidFill>
                  <a:schemeClr val="dk1"/>
                </a:solidFill>
                <a:latin typeface="Arial"/>
                <a:ea typeface="Arial"/>
                <a:cs typeface="Arial"/>
                <a:sym typeface="Arial"/>
              </a:defRPr>
            </a:lvl8pPr>
            <a:lvl9pPr marL="3657600" marR="0" lvl="8" indent="0" algn="l" rtl="0">
              <a:spcBef>
                <a:spcPts val="0"/>
              </a:spcBef>
              <a:buNone/>
              <a:defRPr sz="11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2788013647"/>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kern="1200" cap="none" dirty="0">
                <a:solidFill>
                  <a:schemeClr val="dk1"/>
                </a:solidFill>
                <a:effectLst/>
                <a:latin typeface="Arial"/>
                <a:ea typeface="Arial"/>
                <a:cs typeface="Arial"/>
                <a:sym typeface="Arial"/>
              </a:rPr>
              <a:t>Hi I’m April </a:t>
            </a:r>
            <a:r>
              <a:rPr lang="en-CA" sz="1100" b="0" i="0" u="none" strike="noStrike" kern="1200" cap="none" dirty="0" err="1">
                <a:solidFill>
                  <a:schemeClr val="dk1"/>
                </a:solidFill>
                <a:effectLst/>
                <a:latin typeface="Arial"/>
                <a:ea typeface="Arial"/>
                <a:cs typeface="Arial"/>
                <a:sym typeface="Arial"/>
              </a:rPr>
              <a:t>Nejedly</a:t>
            </a:r>
            <a:r>
              <a:rPr lang="en-CA" sz="1100" b="0" i="0" u="none" strike="noStrike" kern="1200" cap="none" dirty="0">
                <a:solidFill>
                  <a:schemeClr val="dk1"/>
                </a:solidFill>
                <a:effectLst/>
                <a:latin typeface="Arial"/>
                <a:ea typeface="Arial"/>
                <a:cs typeface="Arial"/>
                <a:sym typeface="Arial"/>
              </a:rPr>
              <a:t>. I am the Academic Integrity Officer in the School of Computer Science and I’m here to tell  Academic Integrity.</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kern="1200" cap="none" dirty="0">
                <a:solidFill>
                  <a:schemeClr val="dk1"/>
                </a:solidFill>
                <a:effectLst/>
                <a:latin typeface="Arial"/>
                <a:ea typeface="Arial"/>
                <a:cs typeface="Arial"/>
                <a:sym typeface="Arial"/>
              </a:rPr>
              <a:t> Oh…. I can tell you are </a:t>
            </a:r>
            <a:r>
              <a:rPr lang="en-CA" sz="1100" b="0" i="0" u="none" strike="noStrike" kern="1200" cap="none" dirty="0" err="1">
                <a:solidFill>
                  <a:schemeClr val="dk1"/>
                </a:solidFill>
                <a:effectLst/>
                <a:latin typeface="Arial"/>
                <a:ea typeface="Arial"/>
                <a:cs typeface="Arial"/>
                <a:sym typeface="Arial"/>
              </a:rPr>
              <a:t>sooo</a:t>
            </a:r>
            <a:r>
              <a:rPr lang="en-CA" sz="1100" b="0" i="0" u="none" strike="noStrike" kern="1200" cap="none" dirty="0">
                <a:solidFill>
                  <a:schemeClr val="dk1"/>
                </a:solidFill>
                <a:effectLst/>
                <a:latin typeface="Arial"/>
                <a:ea typeface="Arial"/>
                <a:cs typeface="Arial"/>
                <a:sym typeface="Arial"/>
              </a:rPr>
              <a:t> disappointed.  I’m sure your thinking this is going to be a snooze fest.  Before you tune out, give me 10 minutes so I can tell you…</a:t>
            </a:r>
            <a:r>
              <a:rPr lang="en-CA" dirty="0">
                <a:effectLst/>
              </a:rPr>
              <a:t> </a:t>
            </a:r>
            <a:endParaRPr lang="en-US" dirty="0"/>
          </a:p>
          <a:p>
            <a:endParaRPr lang="en-US" dirty="0"/>
          </a:p>
        </p:txBody>
      </p:sp>
    </p:spTree>
    <p:extLst>
      <p:ext uri="{BB962C8B-B14F-4D97-AF65-F5344CB8AC3E}">
        <p14:creationId xmlns:p14="http://schemas.microsoft.com/office/powerpoint/2010/main" val="1146577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112" indent="0">
              <a:buClr>
                <a:schemeClr val="tx1"/>
              </a:buClr>
              <a:buFontTx/>
              <a:buNone/>
            </a:pPr>
            <a:r>
              <a:rPr lang="en-US" sz="1800" dirty="0"/>
              <a:t>PROBLEM - copying code is </a:t>
            </a:r>
            <a:r>
              <a:rPr lang="en-US" sz="1800" dirty="0" err="1"/>
              <a:t>sooo</a:t>
            </a:r>
            <a:r>
              <a:rPr lang="en-US" sz="1800" dirty="0"/>
              <a:t> easy, especially when you are all stressed out. </a:t>
            </a:r>
          </a:p>
          <a:p>
            <a:pPr marL="11112" indent="0">
              <a:buClr>
                <a:schemeClr val="tx1"/>
              </a:buClr>
              <a:buFontTx/>
              <a:buNone/>
            </a:pPr>
            <a:r>
              <a:rPr lang="en-US" sz="1800" dirty="0"/>
              <a:t>SOLUTION	- only use your own work</a:t>
            </a:r>
          </a:p>
          <a:p>
            <a:pPr marL="11112" indent="0">
              <a:buClr>
                <a:schemeClr val="tx1"/>
              </a:buClr>
              <a:buFontTx/>
              <a:buNone/>
            </a:pPr>
            <a:r>
              <a:rPr lang="en-US" sz="1800" dirty="0"/>
              <a:t>-talk to your TA and prof before small problems become big so you are not tempted to cheat out of desperation.</a:t>
            </a:r>
          </a:p>
          <a:p>
            <a:pPr marL="11112" indent="0">
              <a:buClr>
                <a:schemeClr val="tx1"/>
              </a:buClr>
              <a:buFontTx/>
              <a:buNone/>
            </a:pPr>
            <a:endParaRPr lang="en-US" sz="1800" dirty="0"/>
          </a:p>
          <a:p>
            <a:pPr marL="11112" indent="0">
              <a:buClr>
                <a:schemeClr val="tx1"/>
              </a:buClr>
              <a:buFontTx/>
              <a:buNone/>
            </a:pPr>
            <a:r>
              <a:rPr lang="en-US" sz="1800" dirty="0"/>
              <a:t>-now we all know you wouldn’t copy, but there is a chance that if tempted a classmate may cheat.</a:t>
            </a:r>
            <a:r>
              <a:rPr lang="en-US" sz="1912" dirty="0"/>
              <a:t>	Say you take a quick break and leave your computer unattended, unlocked – just for a few minutes, getting something to drink or a snack…you would never know someone went on your computer stole your code until you are hauled into the Dean’s office for misconduct..</a:t>
            </a: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912" dirty="0">
                <a:solidFill>
                  <a:schemeClr val="tx1">
                    <a:lumMod val="65000"/>
                    <a:lumOff val="35000"/>
                  </a:schemeClr>
                </a:solidFill>
              </a:rPr>
              <a:t>	- log out</a:t>
            </a: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912" dirty="0"/>
              <a:t>	- </a:t>
            </a:r>
            <a:r>
              <a:rPr lang="en-US" sz="1912" dirty="0">
                <a:solidFill>
                  <a:schemeClr val="tx1">
                    <a:lumMod val="65000"/>
                    <a:lumOff val="35000"/>
                  </a:schemeClr>
                </a:solidFill>
              </a:rPr>
              <a:t>restrict permissions – on your </a:t>
            </a:r>
            <a:r>
              <a:rPr lang="en-US" sz="1912" dirty="0" err="1">
                <a:solidFill>
                  <a:schemeClr val="tx1">
                    <a:lumMod val="65000"/>
                    <a:lumOff val="35000"/>
                  </a:schemeClr>
                </a:solidFill>
              </a:rPr>
              <a:t>linux</a:t>
            </a:r>
            <a:r>
              <a:rPr lang="en-US" sz="1912" dirty="0">
                <a:solidFill>
                  <a:schemeClr val="tx1">
                    <a:lumMod val="65000"/>
                    <a:lumOff val="35000"/>
                  </a:schemeClr>
                </a:solidFill>
              </a:rPr>
              <a:t> account so others can’t see</a:t>
            </a: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912" dirty="0">
                <a:solidFill>
                  <a:schemeClr val="tx1">
                    <a:lumMod val="65000"/>
                    <a:lumOff val="35000"/>
                  </a:schemeClr>
                </a:solidFill>
              </a:rPr>
              <a:t>	-don’t share your passwords, you have no idea how many times I’ve heard “my roommate had my password and they must have…..</a:t>
            </a:r>
            <a:r>
              <a:rPr lang="en-US" sz="1912" dirty="0"/>
              <a:t>	“</a:t>
            </a:r>
          </a:p>
          <a:p>
            <a:pPr marL="11112" indent="0">
              <a:buClr>
                <a:schemeClr val="tx1"/>
              </a:buClr>
              <a:buFontTx/>
              <a:buNone/>
            </a:pPr>
            <a:r>
              <a:rPr lang="en-US" sz="1912" dirty="0"/>
              <a:t>	- </a:t>
            </a:r>
            <a:r>
              <a:rPr lang="en-US" sz="1912" dirty="0">
                <a:solidFill>
                  <a:schemeClr val="tx1">
                    <a:lumMod val="65000"/>
                    <a:lumOff val="35000"/>
                  </a:schemeClr>
                </a:solidFill>
              </a:rPr>
              <a:t>keep code to yourself – only share with TA and prof, don’t email friends, don’t post on web</a:t>
            </a:r>
          </a:p>
          <a:p>
            <a:pPr marL="11112" indent="0">
              <a:buClr>
                <a:schemeClr val="tx1"/>
              </a:buClr>
              <a:buFontTx/>
              <a:buNone/>
            </a:pPr>
            <a:endParaRPr lang="en-US" sz="1912" dirty="0">
              <a:solidFill>
                <a:schemeClr val="tx1">
                  <a:lumMod val="65000"/>
                  <a:lumOff val="35000"/>
                </a:schemeClr>
              </a:solidFill>
            </a:endParaRP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800" dirty="0"/>
              <a:t>PROBLEM – collaboration.  Working with other people is how we learn best.  It is why profs give you group work.  But you talk, their idea goes in your head your write your assignment and it looks exactly like your partners and that is misconduct.</a:t>
            </a: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800" dirty="0"/>
              <a:t>SOLUTION - ask the prof what exactly he or she means by group work – do you all hand in one assignment with everyone’s name on it? Can you talk but everyone has to produce an original and different piece of work?  Group work means different things to different people so ALWAYS ask you prof.</a:t>
            </a: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800" dirty="0"/>
              <a:t>-if you are going to meet/collaborate, </a:t>
            </a:r>
            <a:r>
              <a:rPr lang="en-US" sz="1800" dirty="0">
                <a:solidFill>
                  <a:srgbClr val="8BB3E4"/>
                </a:solidFill>
              </a:rPr>
              <a:t>meet without a computer to avoid writing the same code </a:t>
            </a: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800" b="0" i="0" u="none" strike="noStrike" cap="none" dirty="0">
                <a:solidFill>
                  <a:srgbClr val="8BB3E4"/>
                </a:solidFill>
                <a:latin typeface="Century"/>
                <a:ea typeface="Century"/>
                <a:cs typeface="Century"/>
                <a:sym typeface="Century"/>
              </a:rPr>
              <a:t>-</a:t>
            </a:r>
            <a:r>
              <a:rPr lang="en-US" sz="2800" b="0" i="0" u="none" strike="noStrike" cap="none" dirty="0">
                <a:solidFill>
                  <a:schemeClr val="lt1"/>
                </a:solidFill>
                <a:latin typeface="Century"/>
                <a:ea typeface="Century"/>
                <a:cs typeface="Century"/>
                <a:sym typeface="Century"/>
              </a:rPr>
              <a:t>avoid writing pseudocode or drawing figures that </a:t>
            </a:r>
            <a:r>
              <a:rPr lang="en-US" sz="2800" b="0" i="0" u="none" strike="noStrike" cap="none" dirty="0">
                <a:solidFill>
                  <a:srgbClr val="8BB3E4"/>
                </a:solidFill>
                <a:latin typeface="Century"/>
                <a:ea typeface="Century"/>
                <a:cs typeface="Century"/>
                <a:sym typeface="Century"/>
              </a:rPr>
              <a:t>approximate the program too closely </a:t>
            </a:r>
            <a:r>
              <a:rPr lang="en-US" sz="2800" b="0" i="0" u="none" strike="noStrike" cap="none" dirty="0">
                <a:solidFill>
                  <a:schemeClr val="lt1"/>
                </a:solidFill>
                <a:latin typeface="Century"/>
                <a:ea typeface="Century"/>
                <a:cs typeface="Century"/>
                <a:sym typeface="Century"/>
              </a:rPr>
              <a:t>when planning on paper or a whiteboard</a:t>
            </a:r>
          </a:p>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2800" b="0" i="0" u="none" strike="noStrike" cap="none" dirty="0">
                <a:solidFill>
                  <a:schemeClr val="lt1"/>
                </a:solidFill>
                <a:latin typeface="Century"/>
                <a:ea typeface="Century"/>
                <a:cs typeface="Century"/>
                <a:sym typeface="Century"/>
              </a:rPr>
              <a:t>-it is ok to </a:t>
            </a:r>
            <a:r>
              <a:rPr lang="en-US" sz="2800" b="0" i="0" u="none" strike="noStrike" cap="none" dirty="0">
                <a:solidFill>
                  <a:srgbClr val="8BB3E4"/>
                </a:solidFill>
                <a:latin typeface="Century"/>
                <a:ea typeface="Century"/>
                <a:cs typeface="Century"/>
                <a:sym typeface="Century"/>
              </a:rPr>
              <a:t>discuss general strategies</a:t>
            </a:r>
            <a:r>
              <a:rPr lang="en-US" sz="2800" b="0" i="0" u="none" strike="noStrike" cap="none" dirty="0">
                <a:solidFill>
                  <a:schemeClr val="lt1"/>
                </a:solidFill>
                <a:latin typeface="Century"/>
                <a:ea typeface="Century"/>
                <a:cs typeface="Century"/>
                <a:sym typeface="Century"/>
              </a:rPr>
              <a:t>, sub-problems, requirements, etc. without fine-grained detail that might be close to code.</a:t>
            </a:r>
            <a:endParaRPr lang="en-US" dirty="0"/>
          </a:p>
          <a:p>
            <a:pPr marL="2095500" lvl="4" indent="-255588">
              <a:buClr>
                <a:schemeClr val="tx1"/>
              </a:buClr>
              <a:buFont typeface="Wingdings" pitchFamily="2" charset="2"/>
              <a:buChar char="§"/>
            </a:pPr>
            <a:endParaRPr lang="en-US" sz="1800" dirty="0"/>
          </a:p>
          <a:p>
            <a:pPr marL="266700" indent="-255588">
              <a:buClr>
                <a:schemeClr val="tx1"/>
              </a:buClr>
              <a:buFont typeface="Wingdings" pitchFamily="2" charset="2"/>
              <a:buChar char="§"/>
            </a:pPr>
            <a:endParaRPr lang="en-US" sz="1800" dirty="0"/>
          </a:p>
          <a:p>
            <a:endParaRPr lang="en-US" dirty="0"/>
          </a:p>
        </p:txBody>
      </p:sp>
    </p:spTree>
    <p:extLst>
      <p:ext uri="{BB962C8B-B14F-4D97-AF65-F5344CB8AC3E}">
        <p14:creationId xmlns:p14="http://schemas.microsoft.com/office/powerpoint/2010/main" val="1604780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112" marR="0" lvl="0" indent="0" algn="l" defTabSz="457200" rtl="0" eaLnBrk="1" fontAlgn="auto" latinLnBrk="0" hangingPunct="1">
              <a:lnSpc>
                <a:spcPct val="100000"/>
              </a:lnSpc>
              <a:spcBef>
                <a:spcPts val="0"/>
              </a:spcBef>
              <a:spcAft>
                <a:spcPts val="0"/>
              </a:spcAft>
              <a:buClr>
                <a:schemeClr val="tx1"/>
              </a:buClr>
              <a:buSzTx/>
              <a:buFontTx/>
              <a:buNone/>
              <a:tabLst/>
              <a:defRPr/>
            </a:pPr>
            <a:r>
              <a:rPr lang="en-US" sz="1800" dirty="0"/>
              <a:t>PROBLEM -bugs, getting stuck.  Sometimes you just can’t figure out why your code won’t work.  You’ve worked on it for hours, </a:t>
            </a:r>
            <a:r>
              <a:rPr lang="en-US" sz="1800" dirty="0" err="1"/>
              <a:t>gahhh</a:t>
            </a:r>
            <a:r>
              <a:rPr lang="en-US" sz="1800" dirty="0"/>
              <a:t>, there must be a typo, a missing bracket, something but you can’t see it.  What do you do?  Ask your friend for help because that is what friends are for.  (buzzer sound).  If you show your code to your friend, it goes into their head, shows up in their assignment intentionally or not and you are both busted for misconduct.  OR  Your friends are most likely to ‘fix’ your code by telling you how they coded it - and that resulting in you copying and misconduct as well.</a:t>
            </a:r>
          </a:p>
          <a:p>
            <a:pPr marL="11112" indent="0">
              <a:buClr>
                <a:schemeClr val="tx1"/>
              </a:buClr>
              <a:buFontTx/>
              <a:buNone/>
            </a:pPr>
            <a:r>
              <a:rPr lang="en-US" sz="1800" dirty="0"/>
              <a:t>SOLUTION -ask TA, ask prof – they can help you without coding for you.  That is what they are trained to do teach, not do it for you.</a:t>
            </a:r>
          </a:p>
          <a:p>
            <a:pPr marL="11112" indent="0">
              <a:buClr>
                <a:schemeClr val="tx1"/>
              </a:buClr>
              <a:buFontTx/>
              <a:buNone/>
            </a:pPr>
            <a:endParaRPr lang="en-US" sz="1800" dirty="0"/>
          </a:p>
          <a:p>
            <a:pPr marL="11112" indent="0">
              <a:buClr>
                <a:schemeClr val="tx1"/>
              </a:buClr>
              <a:buFontTx/>
              <a:buNone/>
            </a:pPr>
            <a:r>
              <a:rPr lang="en-US" sz="1800" dirty="0"/>
              <a:t>PROBLEM –pre-existing code.  There is a lot of code out there – libraries of code in fact.  Sometimes the prof even gives you code to use.  But if you use it, that could be misconduct, remember copying code bad?  What are you to do?</a:t>
            </a:r>
          </a:p>
          <a:p>
            <a:pPr marL="11112" indent="0">
              <a:buClr>
                <a:schemeClr val="tx1"/>
              </a:buClr>
              <a:buFontTx/>
              <a:buNone/>
            </a:pPr>
            <a:r>
              <a:rPr lang="en-US" sz="1800" dirty="0"/>
              <a:t>SOLUTION -ask the prof what you can and cannot use and how you can use it.   For example, can you look at </a:t>
            </a:r>
            <a:r>
              <a:rPr lang="en-US" sz="1800" dirty="0" err="1"/>
              <a:t>geeksforgeeks</a:t>
            </a:r>
            <a:r>
              <a:rPr lang="en-US" sz="1800" dirty="0"/>
              <a:t> and </a:t>
            </a:r>
            <a:r>
              <a:rPr lang="en-US" sz="1800" dirty="0" err="1"/>
              <a:t>github</a:t>
            </a:r>
            <a:r>
              <a:rPr lang="en-US" sz="1800" dirty="0"/>
              <a:t> code to help teach yourself, but not include their code and answers in the assignments?  You need to ask your prof.</a:t>
            </a:r>
          </a:p>
          <a:p>
            <a:pPr marL="11112" indent="0">
              <a:buClr>
                <a:schemeClr val="tx1"/>
              </a:buClr>
              <a:buFontTx/>
              <a:buNone/>
            </a:pPr>
            <a:endParaRPr lang="en-US" sz="1800" dirty="0"/>
          </a:p>
          <a:p>
            <a:pPr marL="11112" indent="0">
              <a:buClr>
                <a:schemeClr val="tx1"/>
              </a:buClr>
              <a:buFontTx/>
              <a:buNone/>
            </a:pPr>
            <a:r>
              <a:rPr lang="en-US" sz="1800" dirty="0"/>
              <a:t>PROBLEM –referencing.  To maintain integrity, you always need to cite and reference the sources of information you use.   Problem is many high schools don’t really talk much about referencing.  Also, in computer science there isn’t really one standard way to reference so how are you supposed to know how and when to reference?	</a:t>
            </a:r>
          </a:p>
          <a:p>
            <a:pPr marL="11112" indent="0">
              <a:buClr>
                <a:schemeClr val="tx1"/>
              </a:buClr>
              <a:buFontTx/>
              <a:buNone/>
            </a:pPr>
            <a:r>
              <a:rPr lang="en-US" sz="1800" dirty="0"/>
              <a:t>SOLUTION -ask the prof how and when they want you to cite and reference.   </a:t>
            </a:r>
          </a:p>
          <a:p>
            <a:endParaRPr lang="en-US" dirty="0"/>
          </a:p>
        </p:txBody>
      </p:sp>
    </p:spTree>
    <p:extLst>
      <p:ext uri="{BB962C8B-B14F-4D97-AF65-F5344CB8AC3E}">
        <p14:creationId xmlns:p14="http://schemas.microsoft.com/office/powerpoint/2010/main" val="2249236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your responsibility to make sure you understand what academic integrity.  Claiming you didn’t know you were committing misconduct will not excuse you.  So, to help you the School of Computer Science has put together an online module and quiz that you need to work through.  </a:t>
            </a:r>
          </a:p>
          <a:p>
            <a:r>
              <a:rPr lang="en-US" dirty="0"/>
              <a:t>Go to the </a:t>
            </a:r>
            <a:r>
              <a:rPr lang="en-US" dirty="0" err="1"/>
              <a:t>SoCS</a:t>
            </a:r>
            <a:r>
              <a:rPr lang="en-US" dirty="0"/>
              <a:t> </a:t>
            </a:r>
            <a:r>
              <a:rPr lang="en-US" dirty="0" err="1"/>
              <a:t>moodle</a:t>
            </a:r>
            <a:r>
              <a:rPr lang="en-US" dirty="0"/>
              <a:t>, login with your university id and password, under the list of courses you will find the ‘Academic Integrity in Computer Science’.</a:t>
            </a:r>
          </a:p>
          <a:p>
            <a:endParaRPr lang="en-US" dirty="0"/>
          </a:p>
          <a:p>
            <a:r>
              <a:rPr lang="en-US" dirty="0"/>
              <a:t>You should also read about academic integrity in the Academic Calendar and on the university website.</a:t>
            </a:r>
          </a:p>
          <a:p>
            <a:endParaRPr lang="en-US" dirty="0"/>
          </a:p>
          <a:p>
            <a:endParaRPr lang="en-US" dirty="0"/>
          </a:p>
        </p:txBody>
      </p:sp>
    </p:spTree>
    <p:extLst>
      <p:ext uri="{BB962C8B-B14F-4D97-AF65-F5344CB8AC3E}">
        <p14:creationId xmlns:p14="http://schemas.microsoft.com/office/powerpoint/2010/main" val="10495045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take home messages?</a:t>
            </a:r>
          </a:p>
          <a:p>
            <a:endParaRPr lang="en-US" dirty="0"/>
          </a:p>
          <a:p>
            <a:r>
              <a:rPr lang="en-US" dirty="0"/>
              <a:t>Integrity means being honest and upholding academic standards.</a:t>
            </a:r>
          </a:p>
          <a:p>
            <a:endParaRPr lang="en-US" dirty="0"/>
          </a:p>
          <a:p>
            <a:r>
              <a:rPr lang="en-US" dirty="0"/>
              <a:t>Practically that means no copying.</a:t>
            </a:r>
          </a:p>
          <a:p>
            <a:endParaRPr lang="en-US" dirty="0"/>
          </a:p>
          <a:p>
            <a:r>
              <a:rPr lang="en-US" dirty="0"/>
              <a:t>You need to care about integrity because you will learn more, your degree will have value and you will avoid penalties.</a:t>
            </a:r>
          </a:p>
          <a:p>
            <a:endParaRPr lang="en-US" dirty="0"/>
          </a:p>
          <a:p>
            <a:r>
              <a:rPr lang="en-US" dirty="0"/>
              <a:t>To maintain your integrity:</a:t>
            </a:r>
          </a:p>
          <a:p>
            <a:r>
              <a:rPr lang="en-US" dirty="0"/>
              <a:t>-submit your own work</a:t>
            </a:r>
          </a:p>
          <a:p>
            <a:r>
              <a:rPr lang="en-US" dirty="0"/>
              <a:t>-protect your code</a:t>
            </a:r>
          </a:p>
          <a:p>
            <a:r>
              <a:rPr lang="en-US" dirty="0"/>
              <a:t>-ask </a:t>
            </a:r>
            <a:r>
              <a:rPr lang="en-US" dirty="0" err="1"/>
              <a:t>ther</a:t>
            </a:r>
            <a:r>
              <a:rPr lang="en-US" dirty="0"/>
              <a:t> TA and prof for guidance</a:t>
            </a:r>
          </a:p>
          <a:p>
            <a:r>
              <a:rPr lang="en-US" dirty="0"/>
              <a:t>-complete the integrity module.</a:t>
            </a:r>
          </a:p>
          <a:p>
            <a:endParaRPr lang="en-US" dirty="0"/>
          </a:p>
          <a:p>
            <a:endParaRPr lang="en-US" dirty="0"/>
          </a:p>
        </p:txBody>
      </p:sp>
    </p:spTree>
    <p:extLst>
      <p:ext uri="{BB962C8B-B14F-4D97-AF65-F5344CB8AC3E}">
        <p14:creationId xmlns:p14="http://schemas.microsoft.com/office/powerpoint/2010/main" val="36275590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so you see I too practice academic integrity. Here are my references.  My citations were the bracketed numbers throughout my presentation.</a:t>
            </a:r>
          </a:p>
          <a:p>
            <a:endParaRPr lang="en-US" dirty="0"/>
          </a:p>
          <a:p>
            <a:r>
              <a:rPr lang="en-US" dirty="0"/>
              <a:t>If you have any questions about integrity you are welcome to ask me, April </a:t>
            </a:r>
            <a:r>
              <a:rPr lang="en-US" dirty="0" err="1"/>
              <a:t>Nejedly</a:t>
            </a:r>
            <a:r>
              <a:rPr lang="en-US" dirty="0"/>
              <a:t>, the Academic Integrity Officer in the School of Computer Science.  My alter ego is the Undergraduate Program Counsellor for the School.</a:t>
            </a:r>
          </a:p>
          <a:p>
            <a:endParaRPr lang="en-US" dirty="0"/>
          </a:p>
          <a:p>
            <a:r>
              <a:rPr lang="en-US" dirty="0"/>
              <a:t>That concludes my presentation on academic integrity.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Thanks so much for your attention.</a:t>
            </a:r>
          </a:p>
          <a:p>
            <a:endParaRPr lang="en-US" dirty="0"/>
          </a:p>
          <a:p>
            <a:r>
              <a:rPr lang="en-US" dirty="0"/>
              <a:t> </a:t>
            </a:r>
          </a:p>
        </p:txBody>
      </p:sp>
    </p:spTree>
    <p:extLst>
      <p:ext uri="{BB962C8B-B14F-4D97-AF65-F5344CB8AC3E}">
        <p14:creationId xmlns:p14="http://schemas.microsoft.com/office/powerpoint/2010/main" val="3414755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next 10 minutes I will tell you what academic integrity is, why you should care about it, and how you can keep out of trouble when it comes academic misconduct.</a:t>
            </a:r>
          </a:p>
        </p:txBody>
      </p:sp>
    </p:spTree>
    <p:extLst>
      <p:ext uri="{BB962C8B-B14F-4D97-AF65-F5344CB8AC3E}">
        <p14:creationId xmlns:p14="http://schemas.microsoft.com/office/powerpoint/2010/main" val="440554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112" indent="0">
              <a:buClr>
                <a:schemeClr val="tx1"/>
              </a:buClr>
              <a:buNone/>
            </a:pPr>
            <a:r>
              <a:rPr lang="en-CA" sz="1100" b="0" i="0" u="none" strike="noStrike" kern="1200" cap="none" dirty="0">
                <a:solidFill>
                  <a:schemeClr val="dk1"/>
                </a:solidFill>
                <a:effectLst/>
                <a:latin typeface="Arial"/>
                <a:ea typeface="Arial"/>
                <a:cs typeface="Arial"/>
                <a:sym typeface="Arial"/>
              </a:rPr>
              <a:t>Academic Integrity </a:t>
            </a:r>
            <a:r>
              <a:rPr lang="en-CA" sz="1100" dirty="0"/>
              <a:t>a code of ethics that preserves the honesty and intellectual standards of research and learning in academia.  Simply, put having academic integrity </a:t>
            </a:r>
            <a:r>
              <a:rPr lang="en-CA" sz="1100" b="0" i="0" u="none" strike="noStrike" kern="1200" cap="none" dirty="0">
                <a:solidFill>
                  <a:schemeClr val="dk1"/>
                </a:solidFill>
                <a:effectLst/>
                <a:latin typeface="Arial"/>
                <a:ea typeface="Arial"/>
                <a:cs typeface="Arial"/>
                <a:sym typeface="Arial"/>
              </a:rPr>
              <a:t>means being honest and ethical about the work and research you do at university.</a:t>
            </a:r>
            <a:endParaRPr lang="en-US" dirty="0"/>
          </a:p>
        </p:txBody>
      </p:sp>
    </p:spTree>
    <p:extLst>
      <p:ext uri="{BB962C8B-B14F-4D97-AF65-F5344CB8AC3E}">
        <p14:creationId xmlns:p14="http://schemas.microsoft.com/office/powerpoint/2010/main" val="160855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In Practice Academic Integrity means you only submit your own original work </a:t>
            </a:r>
          </a:p>
          <a:p>
            <a:r>
              <a:rPr lang="en-US" sz="1100" dirty="0"/>
              <a:t>– not code copied from friends, group mates, strangers</a:t>
            </a:r>
          </a:p>
          <a:p>
            <a:r>
              <a:rPr lang="en-US" sz="1100" dirty="0"/>
              <a:t>-don’t take code from sites like </a:t>
            </a:r>
            <a:r>
              <a:rPr lang="en-US" sz="1100" dirty="0" err="1"/>
              <a:t>GeeksforGeeks</a:t>
            </a:r>
            <a:r>
              <a:rPr lang="en-US" sz="1100" dirty="0"/>
              <a:t> or GitHub. </a:t>
            </a:r>
          </a:p>
          <a:p>
            <a:r>
              <a:rPr lang="en-US" sz="1100" dirty="0"/>
              <a:t>-don’t get code or answers from online tutoring companies like Chegg.</a:t>
            </a:r>
          </a:p>
          <a:p>
            <a:endParaRPr lang="en-US" dirty="0"/>
          </a:p>
        </p:txBody>
      </p:sp>
    </p:spTree>
    <p:extLst>
      <p:ext uri="{BB962C8B-B14F-4D97-AF65-F5344CB8AC3E}">
        <p14:creationId xmlns:p14="http://schemas.microsoft.com/office/powerpoint/2010/main" val="1773389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Having Academic Integrity also means </a:t>
            </a:r>
            <a:r>
              <a:rPr lang="en-CA" sz="1100" b="0" i="0" u="none" strike="noStrike" kern="1200" cap="none" dirty="0">
                <a:solidFill>
                  <a:schemeClr val="dk1"/>
                </a:solidFill>
                <a:effectLst/>
                <a:latin typeface="Arial"/>
                <a:ea typeface="Arial"/>
                <a:cs typeface="Arial"/>
                <a:sym typeface="Arial"/>
              </a:rPr>
              <a:t>not cheating on tests or assignments.  Just to clarify because I’ve had students say they didn’t know this:   Asking someone for the answer to a question on a test or assignment for marks is cheating.  You can’t text or email a friend for the answer. You can’t post a question on Chegg during a test and say I was going to look at the answer after the test.  If it is for marks, then the answer has to come from your brain alone. You are supposed to be demonstrating what you know.</a:t>
            </a:r>
          </a:p>
          <a:p>
            <a:endParaRPr lang="en-CA" sz="1100" b="0" i="0" u="none" strike="noStrike" kern="1200" cap="none" dirty="0">
              <a:solidFill>
                <a:schemeClr val="dk1"/>
              </a:solidFill>
              <a:effectLst/>
              <a:latin typeface="Arial"/>
              <a:ea typeface="Arial"/>
              <a:cs typeface="Arial"/>
              <a:sym typeface="Arial"/>
            </a:endParaRPr>
          </a:p>
          <a:p>
            <a:r>
              <a:rPr lang="en-CA" sz="1100" b="0" i="0" u="none" strike="noStrike" kern="1200" cap="none" dirty="0">
                <a:solidFill>
                  <a:schemeClr val="dk1"/>
                </a:solidFill>
                <a:effectLst/>
                <a:latin typeface="Arial"/>
                <a:ea typeface="Arial"/>
                <a:cs typeface="Arial"/>
                <a:sym typeface="Arial"/>
              </a:rPr>
              <a:t>You are also not allowed to falsify your program outputs.</a:t>
            </a:r>
          </a:p>
          <a:p>
            <a:endParaRPr lang="en-CA" sz="1100" b="0" i="0" u="none" strike="noStrike" kern="1200" cap="none" dirty="0">
              <a:solidFill>
                <a:schemeClr val="dk1"/>
              </a:solidFill>
              <a:effectLst/>
              <a:latin typeface="Arial"/>
              <a:ea typeface="Arial"/>
              <a:cs typeface="Arial"/>
              <a:sym typeface="Arial"/>
            </a:endParaRPr>
          </a:p>
          <a:p>
            <a:r>
              <a:rPr lang="en-CA" sz="1100" b="0" i="0" u="none" strike="noStrike" kern="1200" cap="none" dirty="0">
                <a:solidFill>
                  <a:schemeClr val="dk1"/>
                </a:solidFill>
                <a:effectLst/>
                <a:latin typeface="Arial"/>
                <a:ea typeface="Arial"/>
                <a:cs typeface="Arial"/>
                <a:sym typeface="Arial"/>
              </a:rPr>
              <a:t>You always need to cite your sources. </a:t>
            </a:r>
          </a:p>
          <a:p>
            <a:endParaRPr lang="en-CA" sz="1100" b="0" i="0" u="none" strike="noStrike" kern="1200" cap="none" dirty="0">
              <a:solidFill>
                <a:schemeClr val="dk1"/>
              </a:solidFill>
              <a:effectLst/>
              <a:latin typeface="Arial"/>
              <a:ea typeface="Arial"/>
              <a:cs typeface="Arial"/>
              <a:sym typeface="Arial"/>
            </a:endParaRPr>
          </a:p>
          <a:p>
            <a:r>
              <a:rPr lang="en-CA" sz="1100" b="0" i="0" u="none" strike="noStrike" kern="1200" cap="none" dirty="0">
                <a:solidFill>
                  <a:schemeClr val="dk1"/>
                </a:solidFill>
                <a:effectLst/>
                <a:latin typeface="Arial"/>
                <a:ea typeface="Arial"/>
                <a:cs typeface="Arial"/>
                <a:sym typeface="Arial"/>
              </a:rPr>
              <a:t>Having integrity means more but I’m short on time.  Later I will tell you where you can learn more.</a:t>
            </a:r>
            <a:endParaRPr lang="en-US" dirty="0"/>
          </a:p>
        </p:txBody>
      </p:sp>
    </p:spTree>
    <p:extLst>
      <p:ext uri="{BB962C8B-B14F-4D97-AF65-F5344CB8AC3E}">
        <p14:creationId xmlns:p14="http://schemas.microsoft.com/office/powerpoint/2010/main" val="1752772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should you care about academic integrity?</a:t>
            </a:r>
          </a:p>
          <a:p>
            <a:endParaRPr lang="en-US" dirty="0"/>
          </a:p>
          <a:p>
            <a:r>
              <a:rPr lang="en-US" dirty="0"/>
              <a:t>1. It promotes learning.  Doing the work yourself is how you learn best.  If you copy someone else’s work, you don’t learn.  Worse you make things harder for yourself because in computing many things build on previous knowledge.</a:t>
            </a:r>
          </a:p>
          <a:p>
            <a:endParaRPr lang="en-US" dirty="0"/>
          </a:p>
          <a:p>
            <a:r>
              <a:rPr lang="en-US" dirty="0"/>
              <a:t>2. It creates trust.  When you act with integrity, people know they can trust you.   </a:t>
            </a:r>
          </a:p>
          <a:p>
            <a:endParaRPr lang="en-US" dirty="0"/>
          </a:p>
          <a:p>
            <a:r>
              <a:rPr lang="en-US" dirty="0"/>
              <a:t>3. When you act with integrity you upholds the standards of the university.  </a:t>
            </a:r>
          </a:p>
          <a:p>
            <a:endParaRPr lang="en-US" dirty="0"/>
          </a:p>
          <a:p>
            <a:r>
              <a:rPr lang="en-US" dirty="0"/>
              <a:t>4. And that means the degree you are awarded is valuable. </a:t>
            </a:r>
          </a:p>
          <a:p>
            <a:endParaRPr lang="en-US" dirty="0"/>
          </a:p>
          <a:p>
            <a:r>
              <a:rPr lang="en-US" dirty="0"/>
              <a:t>Reputations are important and all of us contribute to the reputation of the university and its students.  Yep, when you go out and get a job people will know you are a </a:t>
            </a:r>
            <a:r>
              <a:rPr lang="en-US" dirty="0" err="1"/>
              <a:t>UoG</a:t>
            </a:r>
            <a:r>
              <a:rPr lang="en-US" dirty="0"/>
              <a:t> student.  When you shine so do your peers, and when they shine so do you and word gets around.</a:t>
            </a:r>
          </a:p>
          <a:p>
            <a:endParaRPr lang="en-US" dirty="0"/>
          </a:p>
          <a:p>
            <a:r>
              <a:rPr lang="en-US" dirty="0"/>
              <a:t>But really all this integrity talk is </a:t>
            </a:r>
            <a:r>
              <a:rPr lang="en-US" dirty="0" err="1"/>
              <a:t>kinda</a:t>
            </a:r>
            <a:r>
              <a:rPr lang="en-US" dirty="0"/>
              <a:t> abstract, long term, general.  Like seriously, why should you care, now?</a:t>
            </a:r>
          </a:p>
        </p:txBody>
      </p:sp>
    </p:spTree>
    <p:extLst>
      <p:ext uri="{BB962C8B-B14F-4D97-AF65-F5344CB8AC3E}">
        <p14:creationId xmlns:p14="http://schemas.microsoft.com/office/powerpoint/2010/main" val="1737522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rtl="0">
              <a:lnSpc>
                <a:spcPct val="90000"/>
              </a:lnSpc>
              <a:spcBef>
                <a:spcPts val="0"/>
              </a:spcBef>
              <a:spcAft>
                <a:spcPts val="0"/>
              </a:spcAft>
              <a:buClr>
                <a:schemeClr val="lt1"/>
              </a:buClr>
              <a:buSzPts val="2800"/>
              <a:buFont typeface="Arial"/>
              <a:buNone/>
            </a:pPr>
            <a:r>
              <a:rPr lang="en-CA" sz="1200" b="0" i="0" u="none" strike="noStrike" cap="none" dirty="0">
                <a:solidFill>
                  <a:schemeClr val="lt1"/>
                </a:solidFill>
                <a:latin typeface="Century"/>
                <a:ea typeface="Century"/>
                <a:cs typeface="Century"/>
                <a:sym typeface="Century"/>
              </a:rPr>
              <a:t>You should care because in the School of Computer Science integrity is paramount, and WE CHECK.  Pardon me?</a:t>
            </a:r>
          </a:p>
          <a:p>
            <a:pPr marL="0" marR="0" lvl="0" indent="0" algn="l" rtl="0">
              <a:lnSpc>
                <a:spcPct val="90000"/>
              </a:lnSpc>
              <a:spcBef>
                <a:spcPts val="0"/>
              </a:spcBef>
              <a:spcAft>
                <a:spcPts val="0"/>
              </a:spcAft>
              <a:buClr>
                <a:schemeClr val="lt1"/>
              </a:buClr>
              <a:buSzPts val="2800"/>
              <a:buFont typeface="Arial"/>
              <a:buNone/>
            </a:pPr>
            <a:endParaRPr lang="en-CA" sz="1200" b="0" i="0" u="none" strike="noStrike" cap="none" dirty="0">
              <a:solidFill>
                <a:schemeClr val="lt1"/>
              </a:solidFill>
              <a:latin typeface="Century"/>
              <a:ea typeface="Century"/>
              <a:cs typeface="Century"/>
              <a:sym typeface="Century"/>
            </a:endParaRPr>
          </a:p>
          <a:p>
            <a:pPr marL="0" marR="0" lvl="0" indent="0" algn="l" rtl="0">
              <a:lnSpc>
                <a:spcPct val="90000"/>
              </a:lnSpc>
              <a:spcBef>
                <a:spcPts val="0"/>
              </a:spcBef>
              <a:spcAft>
                <a:spcPts val="0"/>
              </a:spcAft>
              <a:buClr>
                <a:schemeClr val="lt1"/>
              </a:buClr>
              <a:buSzPts val="2800"/>
              <a:buFont typeface="Arial"/>
              <a:buNone/>
            </a:pPr>
            <a:r>
              <a:rPr lang="en-CA" sz="1200" b="0" i="0" u="none" strike="noStrike" cap="none" dirty="0">
                <a:solidFill>
                  <a:schemeClr val="lt1"/>
                </a:solidFill>
                <a:latin typeface="Century"/>
                <a:ea typeface="Century"/>
                <a:cs typeface="Century"/>
                <a:sym typeface="Century"/>
              </a:rPr>
              <a:t>In many of the courses we check for cheating and copying on a regular basis using a software called </a:t>
            </a:r>
            <a:r>
              <a:rPr lang="en-CA" sz="1200" b="0" i="0" u="none" strike="noStrike" cap="none" dirty="0">
                <a:solidFill>
                  <a:srgbClr val="8BB3E4"/>
                </a:solidFill>
                <a:latin typeface="Century"/>
                <a:ea typeface="Century"/>
                <a:cs typeface="Century"/>
                <a:sym typeface="Century"/>
              </a:rPr>
              <a:t>MOSS</a:t>
            </a:r>
            <a:r>
              <a:rPr lang="en-CA" sz="1200" b="0" i="0" u="none" strike="noStrike" cap="none" dirty="0">
                <a:solidFill>
                  <a:schemeClr val="lt1"/>
                </a:solidFill>
                <a:latin typeface="Century"/>
                <a:ea typeface="Century"/>
                <a:cs typeface="Century"/>
                <a:sym typeface="Century"/>
              </a:rPr>
              <a:t>.  </a:t>
            </a:r>
          </a:p>
          <a:p>
            <a:pPr marL="0" marR="0" lvl="0" indent="0" algn="l" rtl="0">
              <a:lnSpc>
                <a:spcPct val="90000"/>
              </a:lnSpc>
              <a:spcBef>
                <a:spcPts val="0"/>
              </a:spcBef>
              <a:spcAft>
                <a:spcPts val="0"/>
              </a:spcAft>
              <a:buClr>
                <a:schemeClr val="lt1"/>
              </a:buClr>
              <a:buSzPts val="2800"/>
              <a:buFont typeface="Arial"/>
              <a:buNone/>
            </a:pPr>
            <a:r>
              <a:rPr lang="en-CA" sz="1200" b="0" i="0" u="none" strike="noStrike" cap="none" dirty="0">
                <a:solidFill>
                  <a:schemeClr val="lt1"/>
                </a:solidFill>
                <a:latin typeface="Century"/>
                <a:ea typeface="Century"/>
                <a:cs typeface="Century"/>
                <a:sym typeface="Century"/>
              </a:rPr>
              <a:t>Your assignments get uploaded and the program compares them for similarity.</a:t>
            </a:r>
          </a:p>
          <a:p>
            <a:pPr marL="0" marR="0" lvl="0" indent="0" algn="l" rtl="0">
              <a:lnSpc>
                <a:spcPct val="90000"/>
              </a:lnSpc>
              <a:spcBef>
                <a:spcPts val="0"/>
              </a:spcBef>
              <a:spcAft>
                <a:spcPts val="0"/>
              </a:spcAft>
              <a:buClr>
                <a:schemeClr val="lt1"/>
              </a:buClr>
              <a:buSzPts val="2800"/>
              <a:buFont typeface="Arial"/>
              <a:buNone/>
            </a:pPr>
            <a:r>
              <a:rPr lang="en-CA" sz="1200" b="0" i="0" u="none" strike="noStrike" cap="none" dirty="0">
                <a:solidFill>
                  <a:schemeClr val="lt1"/>
                </a:solidFill>
                <a:latin typeface="Century"/>
                <a:ea typeface="Century"/>
                <a:cs typeface="Century"/>
                <a:sym typeface="Century"/>
              </a:rPr>
              <a:t>Maybe you think you’re a smart cheater and you</a:t>
            </a:r>
            <a:endParaRPr lang="en-CA" dirty="0"/>
          </a:p>
          <a:p>
            <a:pPr marL="228600" marR="0" lvl="0" indent="-228600" algn="l" rtl="0">
              <a:lnSpc>
                <a:spcPct val="90000"/>
              </a:lnSpc>
              <a:spcBef>
                <a:spcPts val="1600"/>
              </a:spcBef>
              <a:spcAft>
                <a:spcPts val="0"/>
              </a:spcAft>
              <a:buClr>
                <a:schemeClr val="lt1"/>
              </a:buClr>
              <a:buSzPts val="2400"/>
              <a:buFont typeface="Arial"/>
              <a:buChar char="•"/>
            </a:pPr>
            <a:r>
              <a:rPr lang="en-CA" sz="1100" b="0" i="0" u="none" strike="noStrike" cap="none" dirty="0">
                <a:solidFill>
                  <a:schemeClr val="lt1"/>
                </a:solidFill>
                <a:latin typeface="Century"/>
                <a:ea typeface="Century"/>
                <a:cs typeface="Century"/>
                <a:sym typeface="Century"/>
              </a:rPr>
              <a:t>Change variable, function names</a:t>
            </a:r>
            <a:endParaRPr lang="en-CA" dirty="0"/>
          </a:p>
          <a:p>
            <a:pPr marL="228600" marR="0" lvl="0" indent="-228600" algn="l" rtl="0">
              <a:lnSpc>
                <a:spcPct val="90000"/>
              </a:lnSpc>
              <a:spcBef>
                <a:spcPts val="1600"/>
              </a:spcBef>
              <a:spcAft>
                <a:spcPts val="0"/>
              </a:spcAft>
              <a:buClr>
                <a:schemeClr val="lt1"/>
              </a:buClr>
              <a:buSzPts val="2400"/>
              <a:buFont typeface="Arial"/>
              <a:buChar char="•"/>
            </a:pPr>
            <a:r>
              <a:rPr lang="en-CA" sz="1100" b="0" i="0" u="none" strike="noStrike" cap="none" dirty="0">
                <a:solidFill>
                  <a:schemeClr val="lt1"/>
                </a:solidFill>
                <a:latin typeface="Century"/>
                <a:ea typeface="Century"/>
                <a:cs typeface="Century"/>
                <a:sym typeface="Century"/>
              </a:rPr>
              <a:t>Use different Tabbing, adding whitespace</a:t>
            </a:r>
            <a:endParaRPr lang="en-CA" dirty="0"/>
          </a:p>
          <a:p>
            <a:pPr marL="228600" marR="0" lvl="0" indent="-228600" algn="l" rtl="0">
              <a:lnSpc>
                <a:spcPct val="90000"/>
              </a:lnSpc>
              <a:spcBef>
                <a:spcPts val="1600"/>
              </a:spcBef>
              <a:spcAft>
                <a:spcPts val="0"/>
              </a:spcAft>
              <a:buClr>
                <a:schemeClr val="lt1"/>
              </a:buClr>
              <a:buSzPts val="2400"/>
              <a:buFont typeface="Arial"/>
              <a:buChar char="•"/>
            </a:pPr>
            <a:r>
              <a:rPr lang="en-CA" sz="1100" b="0" i="0" u="none" strike="noStrike" cap="none" dirty="0">
                <a:solidFill>
                  <a:schemeClr val="lt1"/>
                </a:solidFill>
                <a:latin typeface="Century"/>
                <a:ea typeface="Century"/>
                <a:cs typeface="Century"/>
                <a:sym typeface="Century"/>
              </a:rPr>
              <a:t>Re-arranging functions, lines</a:t>
            </a:r>
            <a:endParaRPr lang="en-CA" dirty="0"/>
          </a:p>
          <a:p>
            <a:pPr marL="228600" marR="0" lvl="0" indent="-228600" algn="l" rtl="0">
              <a:lnSpc>
                <a:spcPct val="90000"/>
              </a:lnSpc>
              <a:spcBef>
                <a:spcPts val="1600"/>
              </a:spcBef>
              <a:spcAft>
                <a:spcPts val="0"/>
              </a:spcAft>
              <a:buClr>
                <a:schemeClr val="lt1"/>
              </a:buClr>
              <a:buSzPts val="2400"/>
              <a:buFont typeface="Arial"/>
              <a:buChar char="•"/>
            </a:pPr>
            <a:r>
              <a:rPr lang="en-CA" sz="1100" b="0" i="0" u="none" strike="noStrike" cap="none" dirty="0">
                <a:solidFill>
                  <a:schemeClr val="lt1"/>
                </a:solidFill>
                <a:latin typeface="Century"/>
                <a:ea typeface="Century"/>
                <a:cs typeface="Century"/>
                <a:sym typeface="Century"/>
              </a:rPr>
              <a:t>Changing, removing comments</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cap="none" dirty="0">
                <a:solidFill>
                  <a:schemeClr val="lt1"/>
                </a:solidFill>
                <a:latin typeface="Century"/>
                <a:sym typeface="Century"/>
              </a:rPr>
              <a:t>MOSS is NOT fooled by any of these things.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CA" sz="1100" b="0" i="0" u="none" strike="noStrike" cap="none" dirty="0">
              <a:solidFill>
                <a:schemeClr val="lt1"/>
              </a:solidFill>
              <a:latin typeface="Century"/>
              <a:sym typeface="Century"/>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cap="none" dirty="0">
                <a:solidFill>
                  <a:schemeClr val="lt1"/>
                </a:solidFill>
                <a:latin typeface="Century"/>
                <a:sym typeface="Century"/>
              </a:rPr>
              <a:t>Even in courses not using MOSS we still check for integrity and it is easy to spot cheating.</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cap="none" dirty="0">
                <a:solidFill>
                  <a:schemeClr val="lt1"/>
                </a:solidFill>
                <a:latin typeface="Century"/>
                <a:sym typeface="Century"/>
              </a:rPr>
              <a:t>-all of the sudden the code become brilliantly good</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cap="none" dirty="0">
                <a:solidFill>
                  <a:schemeClr val="lt1"/>
                </a:solidFill>
                <a:latin typeface="Century"/>
                <a:sym typeface="Century"/>
              </a:rPr>
              <a:t>-the TAs remember marking this code already and they check</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cap="none" dirty="0">
                <a:solidFill>
                  <a:schemeClr val="lt1"/>
                </a:solidFill>
                <a:latin typeface="Century"/>
                <a:sym typeface="Century"/>
              </a:rPr>
              <a:t>-the code has things in it that are unusual</a:t>
            </a:r>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cap="none" dirty="0">
                <a:solidFill>
                  <a:schemeClr val="lt1"/>
                </a:solidFill>
                <a:latin typeface="Century"/>
                <a:sym typeface="Century"/>
              </a:rPr>
              <a:t>Bottom line, the software, TAs, profs and myself are always checking for misconduct.  Seriously I was hired to spend 50% of my days investigating integrity cases.  It is what I do.  That is how important academic integrity is in the School of Computer Science. This isn’t high school anymore where copy pasting and referencing rules may have been relaxed.</a:t>
            </a:r>
            <a:endParaRPr lang="en-CA" dirty="0"/>
          </a:p>
          <a:p>
            <a:endParaRPr lang="en-CA" sz="1100" b="0" i="0" u="none" strike="noStrike" kern="1200" cap="none" dirty="0">
              <a:solidFill>
                <a:schemeClr val="dk1"/>
              </a:solidFill>
              <a:effectLst/>
              <a:latin typeface="Arial"/>
              <a:ea typeface="Arial"/>
              <a:cs typeface="Arial"/>
              <a:sym typeface="Arial"/>
            </a:endParaRPr>
          </a:p>
          <a:p>
            <a:endParaRPr lang="en-US" dirty="0"/>
          </a:p>
        </p:txBody>
      </p:sp>
    </p:spTree>
    <p:extLst>
      <p:ext uri="{BB962C8B-B14F-4D97-AF65-F5344CB8AC3E}">
        <p14:creationId xmlns:p14="http://schemas.microsoft.com/office/powerpoint/2010/main" val="3442967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100" b="0" i="0" u="none" strike="noStrike" kern="1200" cap="none" dirty="0">
                <a:solidFill>
                  <a:schemeClr val="dk1"/>
                </a:solidFill>
                <a:effectLst/>
                <a:latin typeface="Arial"/>
                <a:ea typeface="Arial"/>
                <a:cs typeface="Arial"/>
                <a:sym typeface="Arial"/>
              </a:rPr>
              <a:t>Since having integrity is so important, there strict penalties for academic misconduct.  </a:t>
            </a:r>
          </a:p>
          <a:p>
            <a:r>
              <a:rPr lang="en-CA" sz="1100" b="0" i="0" u="none" strike="noStrike" kern="1200" cap="none" dirty="0">
                <a:solidFill>
                  <a:schemeClr val="dk1"/>
                </a:solidFill>
                <a:effectLst/>
                <a:latin typeface="Arial"/>
                <a:ea typeface="Arial"/>
                <a:cs typeface="Arial"/>
                <a:sym typeface="Arial"/>
              </a:rPr>
              <a:t>The penalties for misconduct include:</a:t>
            </a:r>
          </a:p>
          <a:p>
            <a:r>
              <a:rPr lang="en-CA" sz="1100" b="0" i="0" u="none" strike="noStrike" kern="1200" cap="none" dirty="0">
                <a:solidFill>
                  <a:schemeClr val="dk1"/>
                </a:solidFill>
                <a:effectLst/>
                <a:latin typeface="Arial"/>
                <a:ea typeface="Arial"/>
                <a:cs typeface="Arial"/>
                <a:sym typeface="Arial"/>
              </a:rPr>
              <a:t>-an official warning and a statement on note on your transcript</a:t>
            </a:r>
          </a:p>
          <a:p>
            <a:r>
              <a:rPr lang="en-CA" sz="1100" b="0" i="0" u="none" strike="noStrike" kern="1200" cap="none" dirty="0">
                <a:solidFill>
                  <a:schemeClr val="dk1"/>
                </a:solidFill>
                <a:effectLst/>
                <a:latin typeface="Arial"/>
                <a:ea typeface="Arial"/>
                <a:cs typeface="Arial"/>
                <a:sym typeface="Arial"/>
              </a:rPr>
              <a:t>-getting a zero on the assignment, in the course</a:t>
            </a:r>
          </a:p>
          <a:p>
            <a:r>
              <a:rPr lang="en-CA" sz="1100" b="0" i="0" u="none" strike="noStrike" kern="1200" cap="none" dirty="0">
                <a:solidFill>
                  <a:schemeClr val="dk1"/>
                </a:solidFill>
                <a:effectLst/>
                <a:latin typeface="Arial"/>
                <a:ea typeface="Arial"/>
                <a:cs typeface="Arial"/>
                <a:sym typeface="Arial"/>
              </a:rPr>
              <a:t>- expulsion from the university</a:t>
            </a:r>
          </a:p>
          <a:p>
            <a:r>
              <a:rPr lang="en-CA" sz="1100" b="0" i="0" u="none" strike="noStrike" kern="1200" cap="none" dirty="0">
                <a:solidFill>
                  <a:schemeClr val="dk1"/>
                </a:solidFill>
                <a:effectLst/>
                <a:latin typeface="Arial"/>
                <a:ea typeface="Arial"/>
                <a:cs typeface="Arial"/>
                <a:sym typeface="Arial"/>
              </a:rPr>
              <a:t>-if the offense was bad enough, a revocation of a degree if the student has already graduated (</a:t>
            </a:r>
            <a:r>
              <a:rPr lang="en-CA" sz="1100" b="0" i="0" u="none" strike="noStrike" kern="1200" cap="none" dirty="0" err="1">
                <a:solidFill>
                  <a:schemeClr val="dk1"/>
                </a:solidFill>
                <a:effectLst/>
                <a:latin typeface="Arial"/>
                <a:ea typeface="Arial"/>
                <a:cs typeface="Arial"/>
                <a:sym typeface="Arial"/>
              </a:rPr>
              <a:t>UoG</a:t>
            </a:r>
            <a:r>
              <a:rPr lang="en-CA" sz="1100" b="0" i="0" u="none" strike="noStrike" kern="1200" cap="none" dirty="0">
                <a:solidFill>
                  <a:schemeClr val="dk1"/>
                </a:solidFill>
                <a:effectLst/>
                <a:latin typeface="Arial"/>
                <a:ea typeface="Arial"/>
                <a:cs typeface="Arial"/>
                <a:sym typeface="Arial"/>
              </a:rPr>
              <a:t> no date).</a:t>
            </a:r>
          </a:p>
          <a:p>
            <a:endParaRPr lang="en-CA" sz="1100" b="0" i="0" u="none" strike="noStrike" kern="1200" cap="none" dirty="0">
              <a:solidFill>
                <a:schemeClr val="dk1"/>
              </a:solidFill>
              <a:effectLst/>
              <a:latin typeface="Arial"/>
              <a:ea typeface="Arial"/>
              <a:cs typeface="Arial"/>
              <a:sym typeface="Arial"/>
            </a:endParaRPr>
          </a:p>
          <a:p>
            <a:endParaRPr lang="en-CA" sz="1100" b="0" i="0" u="none" strike="noStrike" kern="1200" cap="none" dirty="0">
              <a:solidFill>
                <a:schemeClr val="dk1"/>
              </a:solidFill>
              <a:effectLst/>
              <a:latin typeface="Arial"/>
              <a:ea typeface="Arial"/>
              <a:cs typeface="Arial"/>
              <a:sym typeface="Arial"/>
            </a:endParaRPr>
          </a:p>
          <a:p>
            <a:endParaRPr lang="en-US" dirty="0"/>
          </a:p>
        </p:txBody>
      </p:sp>
    </p:spTree>
    <p:extLst>
      <p:ext uri="{BB962C8B-B14F-4D97-AF65-F5344CB8AC3E}">
        <p14:creationId xmlns:p14="http://schemas.microsoft.com/office/powerpoint/2010/main" val="1949213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100" b="0" i="0" u="none" strike="noStrike" kern="1200" cap="none" dirty="0">
                <a:solidFill>
                  <a:schemeClr val="dk1"/>
                </a:solidFill>
                <a:effectLst/>
                <a:latin typeface="Arial"/>
                <a:ea typeface="Arial"/>
                <a:cs typeface="Arial"/>
                <a:sym typeface="Arial"/>
              </a:rPr>
              <a:t>There are some things you should not about the misconduct policies:</a:t>
            </a:r>
          </a:p>
          <a:p>
            <a:endParaRPr lang="en-CA" sz="1100" b="0" i="0" u="none" strike="noStrike" kern="1200" cap="none" dirty="0">
              <a:solidFill>
                <a:schemeClr val="dk1"/>
              </a:solidFill>
              <a:effectLst/>
              <a:latin typeface="Arial"/>
              <a:ea typeface="Arial"/>
              <a:cs typeface="Arial"/>
              <a:sym typeface="Arial"/>
            </a:endParaRPr>
          </a:p>
          <a:p>
            <a:r>
              <a:rPr lang="en-CA" sz="1100" b="0" i="0" u="none" strike="noStrike" kern="1200" cap="none" dirty="0">
                <a:solidFill>
                  <a:schemeClr val="dk1"/>
                </a:solidFill>
                <a:effectLst/>
                <a:latin typeface="Arial"/>
                <a:ea typeface="Arial"/>
                <a:cs typeface="Arial"/>
                <a:sym typeface="Arial"/>
              </a:rPr>
              <a:t>The penalties depend on the severity of your offence.  Repeat offenders get harsher sentences.</a:t>
            </a:r>
          </a:p>
          <a:p>
            <a:endParaRPr lang="en-CA" sz="1100" b="0" i="0" u="none" strike="noStrike" kern="1200" cap="none" dirty="0">
              <a:solidFill>
                <a:schemeClr val="dk1"/>
              </a:solidFill>
              <a:effectLst/>
              <a:latin typeface="Arial"/>
              <a:ea typeface="Arial"/>
              <a:cs typeface="Arial"/>
              <a:sym typeface="Arial"/>
            </a:endParaRPr>
          </a:p>
          <a:p>
            <a:r>
              <a:rPr lang="en-CA" sz="1100" b="0" i="0" u="none" strike="noStrike" kern="1200" cap="none" dirty="0">
                <a:solidFill>
                  <a:schemeClr val="dk1"/>
                </a:solidFill>
                <a:effectLst/>
                <a:latin typeface="Arial"/>
                <a:ea typeface="Arial"/>
                <a:cs typeface="Arial"/>
                <a:sym typeface="Arial"/>
              </a:rPr>
              <a:t>Misconduct charges are brought against all parties involved - not just the person who copied, but also to the person whose work was copied. So, it is important to keep your work secure.</a:t>
            </a:r>
          </a:p>
          <a:p>
            <a:endParaRPr lang="en-CA" sz="1100" b="0" i="0" u="none" strike="noStrike" kern="1200" cap="none" dirty="0">
              <a:solidFill>
                <a:schemeClr val="dk1"/>
              </a:solidFill>
              <a:effectLst/>
              <a:latin typeface="Arial"/>
              <a:ea typeface="Arial"/>
              <a:cs typeface="Arial"/>
              <a:sym typeface="Arial"/>
            </a:endParaRPr>
          </a:p>
          <a:p>
            <a:r>
              <a:rPr lang="en-CA" sz="1100" b="0" i="0" u="none" strike="noStrike" kern="1200" cap="none" dirty="0">
                <a:solidFill>
                  <a:schemeClr val="dk1"/>
                </a:solidFill>
                <a:effectLst/>
                <a:latin typeface="Arial"/>
                <a:ea typeface="Arial"/>
                <a:cs typeface="Arial"/>
                <a:sym typeface="Arial"/>
              </a:rPr>
              <a:t>Claiming ignorance will not be accepted as an excuse because it is the responsibility of all students to educate themselves about integrity.</a:t>
            </a:r>
          </a:p>
          <a:p>
            <a:endParaRPr lang="en-CA" sz="1100" b="0" i="0" u="none" strike="noStrike" kern="1200" cap="none" dirty="0">
              <a:solidFill>
                <a:schemeClr val="dk1"/>
              </a:solidFill>
              <a:effectLst/>
              <a:latin typeface="Arial"/>
              <a:ea typeface="Arial"/>
              <a:cs typeface="Arial"/>
              <a:sym typeface="Arial"/>
            </a:endParaRPr>
          </a:p>
          <a:p>
            <a:r>
              <a:rPr lang="en-CA" sz="1100" b="0" i="0" u="none" strike="noStrike" kern="1200" cap="none" dirty="0">
                <a:solidFill>
                  <a:schemeClr val="dk1"/>
                </a:solidFill>
                <a:effectLst/>
                <a:latin typeface="Arial"/>
                <a:ea typeface="Arial"/>
                <a:cs typeface="Arial"/>
                <a:sym typeface="Arial"/>
              </a:rPr>
              <a:t>Also, y</a:t>
            </a:r>
            <a:r>
              <a:rPr lang="en-CA" sz="1100" dirty="0"/>
              <a:t>ou cannot drop a course if you are under investigation for misconduct. Also, you can’t drop a course if you have been charged with misconduct.  That course and your grade in it will stay on your transcript forever.</a:t>
            </a:r>
          </a:p>
          <a:p>
            <a:pPr marL="266700" indent="-255588">
              <a:buClr>
                <a:schemeClr val="tx1"/>
              </a:buClr>
              <a:buFont typeface="Wingdings" pitchFamily="2" charset="2"/>
              <a:buChar char="§"/>
            </a:pPr>
            <a:endParaRPr lang="en-CA" sz="1100" dirty="0"/>
          </a:p>
          <a:p>
            <a:pPr marL="0" marR="0" lvl="0" indent="0" algn="l" defTabSz="457200" rtl="0" eaLnBrk="1" fontAlgn="auto" latinLnBrk="0" hangingPunct="1">
              <a:lnSpc>
                <a:spcPct val="100000"/>
              </a:lnSpc>
              <a:spcBef>
                <a:spcPts val="0"/>
              </a:spcBef>
              <a:spcAft>
                <a:spcPts val="0"/>
              </a:spcAft>
              <a:buClrTx/>
              <a:buSzTx/>
              <a:buFontTx/>
              <a:buNone/>
              <a:tabLst/>
              <a:defRPr/>
            </a:pPr>
            <a:r>
              <a:rPr lang="en-CA" sz="1100" b="0" i="0" u="none" strike="noStrike" kern="1200" cap="none" dirty="0">
                <a:solidFill>
                  <a:schemeClr val="dk1"/>
                </a:solidFill>
                <a:effectLst/>
                <a:latin typeface="Arial"/>
                <a:ea typeface="Arial"/>
                <a:cs typeface="Arial"/>
                <a:sym typeface="Arial"/>
              </a:rPr>
              <a:t>At this point when I was rehearsing this presentation, my teenage daughter said ‘I’m not stupid you know.  I’m not going to be dishonest.’  Which I totally believe.  I believe you all have good hearts too but…</a:t>
            </a:r>
            <a:r>
              <a:rPr lang="en-CA" sz="1100" b="1" i="0" u="none" strike="noStrike" kern="1200" cap="none" dirty="0">
                <a:solidFill>
                  <a:schemeClr val="dk1"/>
                </a:solidFill>
                <a:effectLst/>
                <a:latin typeface="Arial"/>
                <a:ea typeface="Arial"/>
                <a:cs typeface="Arial"/>
                <a:sym typeface="Arial"/>
              </a:rPr>
              <a:t> maintaining academic integrity in computing science is almost extra hard and tricky.  What?!</a:t>
            </a:r>
            <a:endParaRPr lang="en-CA" sz="1100" b="0" i="0" u="none" strike="noStrike" kern="1200" cap="none" dirty="0">
              <a:solidFill>
                <a:schemeClr val="dk1"/>
              </a:solidFill>
              <a:effectLst/>
              <a:latin typeface="Arial"/>
              <a:ea typeface="Arial"/>
              <a:cs typeface="Arial"/>
              <a:sym typeface="Arial"/>
            </a:endParaRPr>
          </a:p>
          <a:p>
            <a:endParaRPr lang="en-CA" sz="1100" b="0" i="0" u="none" strike="noStrike" kern="1200" cap="none" dirty="0">
              <a:solidFill>
                <a:schemeClr val="dk1"/>
              </a:solidFill>
              <a:effectLst/>
              <a:latin typeface="Arial"/>
              <a:ea typeface="Arial"/>
              <a:cs typeface="Arial"/>
              <a:sym typeface="Arial"/>
            </a:endParaRPr>
          </a:p>
          <a:p>
            <a:endParaRPr lang="en-CA" sz="1100" b="0" i="0" u="none" strike="noStrike" kern="1200" cap="none" dirty="0">
              <a:solidFill>
                <a:schemeClr val="dk1"/>
              </a:solidFill>
              <a:effectLst/>
              <a:latin typeface="Arial"/>
              <a:ea typeface="Arial"/>
              <a:cs typeface="Arial"/>
              <a:sym typeface="Arial"/>
            </a:endParaRPr>
          </a:p>
          <a:p>
            <a:endParaRPr lang="en-US" dirty="0"/>
          </a:p>
        </p:txBody>
      </p:sp>
    </p:spTree>
    <p:extLst>
      <p:ext uri="{BB962C8B-B14F-4D97-AF65-F5344CB8AC3E}">
        <p14:creationId xmlns:p14="http://schemas.microsoft.com/office/powerpoint/2010/main" val="37620028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 Content Slide">
    <p:spTree>
      <p:nvGrpSpPr>
        <p:cNvPr id="1" name=""/>
        <p:cNvGrpSpPr/>
        <p:nvPr/>
      </p:nvGrpSpPr>
      <p:grpSpPr>
        <a:xfrm>
          <a:off x="0" y="0"/>
          <a:ext cx="0" cy="0"/>
          <a:chOff x="0" y="0"/>
          <a:chExt cx="0" cy="0"/>
        </a:xfrm>
      </p:grpSpPr>
      <p:sp>
        <p:nvSpPr>
          <p:cNvPr id="4" name="Rectangle 3"/>
          <p:cNvSpPr/>
          <p:nvPr userDrawn="1"/>
        </p:nvSpPr>
        <p:spPr>
          <a:xfrm>
            <a:off x="236014" y="221383"/>
            <a:ext cx="8676980" cy="6410425"/>
          </a:xfrm>
          <a:prstGeom prst="rect">
            <a:avLst/>
          </a:prstGeom>
          <a:solidFill>
            <a:srgbClr val="BF132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50"/>
          </a:p>
        </p:txBody>
      </p:sp>
      <p:sp>
        <p:nvSpPr>
          <p:cNvPr id="5" name="Shape 25"/>
          <p:cNvSpPr txBox="1">
            <a:spLocks noGrp="1"/>
          </p:cNvSpPr>
          <p:nvPr>
            <p:ph type="title"/>
          </p:nvPr>
        </p:nvSpPr>
        <p:spPr>
          <a:xfrm>
            <a:off x="1752602" y="274637"/>
            <a:ext cx="6934199" cy="1143000"/>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FFFFFF"/>
              </a:buClr>
              <a:buFont typeface="Arial"/>
              <a:buNone/>
              <a:defRPr sz="1350" b="1" i="0" u="none" strike="noStrike" cap="none">
                <a:solidFill>
                  <a:srgbClr val="FFFFFF"/>
                </a:solidFill>
                <a:latin typeface="Arial"/>
                <a:ea typeface="Arial"/>
                <a:cs typeface="Arial"/>
                <a:sym typeface="Arial"/>
              </a:defRPr>
            </a:lvl1pPr>
            <a:lvl2pPr lvl="1" indent="0">
              <a:spcBef>
                <a:spcPts val="0"/>
              </a:spcBef>
              <a:buFont typeface="Arial"/>
              <a:buNone/>
              <a:defRPr sz="1013"/>
            </a:lvl2pPr>
            <a:lvl3pPr lvl="2" indent="0">
              <a:spcBef>
                <a:spcPts val="0"/>
              </a:spcBef>
              <a:buFont typeface="Arial"/>
              <a:buNone/>
              <a:defRPr sz="1013"/>
            </a:lvl3pPr>
            <a:lvl4pPr lvl="3" indent="0">
              <a:spcBef>
                <a:spcPts val="0"/>
              </a:spcBef>
              <a:buFont typeface="Arial"/>
              <a:buNone/>
              <a:defRPr sz="1013"/>
            </a:lvl4pPr>
            <a:lvl5pPr lvl="4" indent="0">
              <a:spcBef>
                <a:spcPts val="0"/>
              </a:spcBef>
              <a:buFont typeface="Arial"/>
              <a:buNone/>
              <a:defRPr sz="1013"/>
            </a:lvl5pPr>
            <a:lvl6pPr lvl="5" indent="0">
              <a:spcBef>
                <a:spcPts val="0"/>
              </a:spcBef>
              <a:buFont typeface="Arial"/>
              <a:buNone/>
              <a:defRPr sz="1013"/>
            </a:lvl6pPr>
            <a:lvl7pPr lvl="6" indent="0">
              <a:spcBef>
                <a:spcPts val="0"/>
              </a:spcBef>
              <a:buFont typeface="Arial"/>
              <a:buNone/>
              <a:defRPr sz="1013"/>
            </a:lvl7pPr>
            <a:lvl8pPr lvl="7" indent="0">
              <a:spcBef>
                <a:spcPts val="0"/>
              </a:spcBef>
              <a:buFont typeface="Arial"/>
              <a:buNone/>
              <a:defRPr sz="1013"/>
            </a:lvl8pPr>
            <a:lvl9pPr lvl="8" indent="0">
              <a:spcBef>
                <a:spcPts val="0"/>
              </a:spcBef>
              <a:buFont typeface="Arial"/>
              <a:buNone/>
              <a:defRPr sz="1013"/>
            </a:lvl9pPr>
          </a:lstStyle>
          <a:p>
            <a:r>
              <a:rPr lang="en-US"/>
              <a:t>Click to edit Master title style</a:t>
            </a:r>
            <a:endParaRPr/>
          </a:p>
        </p:txBody>
      </p:sp>
      <p:sp>
        <p:nvSpPr>
          <p:cNvPr id="6" name="Shape 26"/>
          <p:cNvSpPr txBox="1">
            <a:spLocks noGrp="1"/>
          </p:cNvSpPr>
          <p:nvPr>
            <p:ph type="body" idx="1"/>
          </p:nvPr>
        </p:nvSpPr>
        <p:spPr>
          <a:xfrm>
            <a:off x="1752602" y="1600204"/>
            <a:ext cx="6934199" cy="4525963"/>
          </a:xfrm>
          <a:prstGeom prst="rect">
            <a:avLst/>
          </a:prstGeom>
          <a:noFill/>
          <a:ln>
            <a:noFill/>
          </a:ln>
        </p:spPr>
        <p:txBody>
          <a:bodyPr lIns="91425" tIns="91425" rIns="91425" bIns="91425" anchor="t" anchorCtr="0"/>
          <a:lstStyle>
            <a:lvl1pPr marL="192881" marR="0" lvl="0" indent="-64294" algn="l" rtl="0">
              <a:lnSpc>
                <a:spcPct val="100000"/>
              </a:lnSpc>
              <a:spcBef>
                <a:spcPts val="203"/>
              </a:spcBef>
              <a:spcAft>
                <a:spcPts val="0"/>
              </a:spcAft>
              <a:buClr>
                <a:schemeClr val="dk1"/>
              </a:buClr>
              <a:buSzPct val="100000"/>
              <a:buFont typeface="Arial"/>
              <a:buChar char="•"/>
              <a:defRPr sz="1013" b="0" i="0" u="none" strike="noStrike" cap="none">
                <a:solidFill>
                  <a:srgbClr val="FFFFFF"/>
                </a:solidFill>
                <a:latin typeface="Arial"/>
                <a:ea typeface="Arial"/>
                <a:cs typeface="Arial"/>
                <a:sym typeface="Arial"/>
              </a:defRPr>
            </a:lvl1pPr>
            <a:lvl2pPr marL="417910" marR="0" lvl="1" indent="-32147" algn="l" rtl="0">
              <a:lnSpc>
                <a:spcPct val="100000"/>
              </a:lnSpc>
              <a:spcBef>
                <a:spcPts val="203"/>
              </a:spcBef>
              <a:spcAft>
                <a:spcPts val="0"/>
              </a:spcAft>
              <a:buClr>
                <a:schemeClr val="dk1"/>
              </a:buClr>
              <a:buSzPct val="100000"/>
              <a:buFont typeface="Arial"/>
              <a:buChar char="–"/>
              <a:defRPr sz="1013" b="0" i="0" u="none" strike="noStrike" cap="none">
                <a:solidFill>
                  <a:srgbClr val="FFFFFF"/>
                </a:solidFill>
                <a:latin typeface="Arial"/>
                <a:ea typeface="Arial"/>
                <a:cs typeface="Arial"/>
                <a:sym typeface="Arial"/>
              </a:defRPr>
            </a:lvl2pPr>
            <a:lvl3pPr marL="642938" marR="0" lvl="2" indent="0" algn="l" rtl="0">
              <a:lnSpc>
                <a:spcPct val="100000"/>
              </a:lnSpc>
              <a:spcBef>
                <a:spcPts val="203"/>
              </a:spcBef>
              <a:spcAft>
                <a:spcPts val="0"/>
              </a:spcAft>
              <a:buClr>
                <a:schemeClr val="dk1"/>
              </a:buClr>
              <a:buSzPct val="100000"/>
              <a:buFont typeface="Arial"/>
              <a:buChar char="•"/>
              <a:defRPr sz="1013" b="0" i="0" u="none" strike="noStrike" cap="none">
                <a:solidFill>
                  <a:srgbClr val="FFFFFF"/>
                </a:solidFill>
                <a:latin typeface="Arial"/>
                <a:ea typeface="Arial"/>
                <a:cs typeface="Arial"/>
                <a:sym typeface="Arial"/>
              </a:defRPr>
            </a:lvl3pPr>
            <a:lvl4pPr marL="900113" marR="0" lvl="3" indent="0" algn="l" rtl="0">
              <a:lnSpc>
                <a:spcPct val="100000"/>
              </a:lnSpc>
              <a:spcBef>
                <a:spcPts val="203"/>
              </a:spcBef>
              <a:spcAft>
                <a:spcPts val="0"/>
              </a:spcAft>
              <a:buClr>
                <a:schemeClr val="dk1"/>
              </a:buClr>
              <a:buSzPct val="100000"/>
              <a:buFont typeface="Arial"/>
              <a:buChar char="–"/>
              <a:defRPr sz="1013" b="0" i="0" u="none" strike="noStrike" cap="none">
                <a:solidFill>
                  <a:srgbClr val="FFFFFF"/>
                </a:solidFill>
                <a:latin typeface="Arial"/>
                <a:ea typeface="Arial"/>
                <a:cs typeface="Arial"/>
                <a:sym typeface="Arial"/>
              </a:defRPr>
            </a:lvl4pPr>
            <a:lvl5pPr marL="1157288" marR="0" lvl="4" indent="0" algn="l" rtl="0">
              <a:lnSpc>
                <a:spcPct val="100000"/>
              </a:lnSpc>
              <a:spcBef>
                <a:spcPts val="203"/>
              </a:spcBef>
              <a:spcAft>
                <a:spcPts val="0"/>
              </a:spcAft>
              <a:buClr>
                <a:schemeClr val="dk1"/>
              </a:buClr>
              <a:buSzPct val="100000"/>
              <a:buFont typeface="Arial"/>
              <a:buChar char="»"/>
              <a:defRPr sz="1013" b="0" i="0" u="none" strike="noStrike" cap="none">
                <a:solidFill>
                  <a:srgbClr val="FFFFFF"/>
                </a:solidFill>
                <a:latin typeface="Arial"/>
                <a:ea typeface="Arial"/>
                <a:cs typeface="Arial"/>
                <a:sym typeface="Arial"/>
              </a:defRPr>
            </a:lvl5pPr>
            <a:lvl6pPr marL="1414463" marR="0" lvl="5"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6pPr>
            <a:lvl7pPr marL="1671638" marR="0" lvl="6"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7pPr>
            <a:lvl8pPr marL="1928813" marR="0" lvl="7"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8pPr>
            <a:lvl9pPr marL="2185988" marR="0" lvl="8"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9pPr>
          </a:lstStyle>
          <a:p>
            <a:pPr lvl="0"/>
            <a:r>
              <a:rPr lang="en-US"/>
              <a:t>Click to edit Master text styles</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6014" y="4750967"/>
            <a:ext cx="1366047" cy="1375200"/>
          </a:xfrm>
          <a:prstGeom prst="rect">
            <a:avLst/>
          </a:prstGeom>
        </p:spPr>
      </p:pic>
    </p:spTree>
    <p:extLst>
      <p:ext uri="{BB962C8B-B14F-4D97-AF65-F5344CB8AC3E}">
        <p14:creationId xmlns:p14="http://schemas.microsoft.com/office/powerpoint/2010/main" val="1781688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Yellow Title Slide">
    <p:spTree>
      <p:nvGrpSpPr>
        <p:cNvPr id="1" name=""/>
        <p:cNvGrpSpPr/>
        <p:nvPr/>
      </p:nvGrpSpPr>
      <p:grpSpPr>
        <a:xfrm>
          <a:off x="0" y="0"/>
          <a:ext cx="0" cy="0"/>
          <a:chOff x="0" y="0"/>
          <a:chExt cx="0" cy="0"/>
        </a:xfrm>
      </p:grpSpPr>
      <p:sp>
        <p:nvSpPr>
          <p:cNvPr id="3" name="Rectangle 2"/>
          <p:cNvSpPr/>
          <p:nvPr userDrawn="1"/>
        </p:nvSpPr>
        <p:spPr>
          <a:xfrm>
            <a:off x="236014" y="221383"/>
            <a:ext cx="8676980" cy="6410425"/>
          </a:xfrm>
          <a:prstGeom prst="rect">
            <a:avLst/>
          </a:prstGeom>
          <a:solidFill>
            <a:srgbClr val="FEC7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50"/>
          </a:p>
        </p:txBody>
      </p:sp>
      <p:sp>
        <p:nvSpPr>
          <p:cNvPr id="6" name="Shape 30"/>
          <p:cNvSpPr txBox="1">
            <a:spLocks noGrp="1"/>
          </p:cNvSpPr>
          <p:nvPr>
            <p:ph type="ctrTitle"/>
          </p:nvPr>
        </p:nvSpPr>
        <p:spPr>
          <a:xfrm>
            <a:off x="2057402" y="1600200"/>
            <a:ext cx="6400799" cy="1143000"/>
          </a:xfrm>
          <a:prstGeom prst="rect">
            <a:avLst/>
          </a:prstGeom>
          <a:noFill/>
          <a:ln>
            <a:noFill/>
          </a:ln>
        </p:spPr>
        <p:txBody>
          <a:bodyPr lIns="91425" tIns="91425" rIns="91425" bIns="91425" anchor="b" anchorCtr="0"/>
          <a:lstStyle>
            <a:lvl1pPr marL="0" marR="0" lvl="0" indent="0" algn="r" rtl="0">
              <a:lnSpc>
                <a:spcPct val="100000"/>
              </a:lnSpc>
              <a:spcBef>
                <a:spcPts val="0"/>
              </a:spcBef>
              <a:spcAft>
                <a:spcPts val="0"/>
              </a:spcAft>
              <a:buClr>
                <a:schemeClr val="lt1"/>
              </a:buClr>
              <a:buFont typeface="Arial"/>
              <a:buNone/>
              <a:defRPr sz="1350" b="1" i="0" u="none" strike="noStrike" cap="none">
                <a:solidFill>
                  <a:schemeClr val="tx1"/>
                </a:solidFill>
                <a:latin typeface="Arial"/>
                <a:ea typeface="Arial"/>
                <a:cs typeface="Arial"/>
                <a:sym typeface="Arial"/>
              </a:defRPr>
            </a:lvl1pPr>
            <a:lvl2pPr lvl="1" indent="0">
              <a:spcBef>
                <a:spcPts val="0"/>
              </a:spcBef>
              <a:buFont typeface="Arial"/>
              <a:buNone/>
              <a:defRPr sz="1013"/>
            </a:lvl2pPr>
            <a:lvl3pPr lvl="2" indent="0">
              <a:spcBef>
                <a:spcPts val="0"/>
              </a:spcBef>
              <a:buFont typeface="Arial"/>
              <a:buNone/>
              <a:defRPr sz="1013"/>
            </a:lvl3pPr>
            <a:lvl4pPr lvl="3" indent="0">
              <a:spcBef>
                <a:spcPts val="0"/>
              </a:spcBef>
              <a:buFont typeface="Arial"/>
              <a:buNone/>
              <a:defRPr sz="1013"/>
            </a:lvl4pPr>
            <a:lvl5pPr lvl="4" indent="0">
              <a:spcBef>
                <a:spcPts val="0"/>
              </a:spcBef>
              <a:buFont typeface="Arial"/>
              <a:buNone/>
              <a:defRPr sz="1013"/>
            </a:lvl5pPr>
            <a:lvl6pPr lvl="5" indent="0">
              <a:spcBef>
                <a:spcPts val="0"/>
              </a:spcBef>
              <a:buFont typeface="Arial"/>
              <a:buNone/>
              <a:defRPr sz="1013"/>
            </a:lvl6pPr>
            <a:lvl7pPr lvl="6" indent="0">
              <a:spcBef>
                <a:spcPts val="0"/>
              </a:spcBef>
              <a:buFont typeface="Arial"/>
              <a:buNone/>
              <a:defRPr sz="1013"/>
            </a:lvl7pPr>
            <a:lvl8pPr lvl="7" indent="0">
              <a:spcBef>
                <a:spcPts val="0"/>
              </a:spcBef>
              <a:buFont typeface="Arial"/>
              <a:buNone/>
              <a:defRPr sz="1013"/>
            </a:lvl8pPr>
            <a:lvl9pPr lvl="8" indent="0">
              <a:spcBef>
                <a:spcPts val="0"/>
              </a:spcBef>
              <a:buFont typeface="Arial"/>
              <a:buNone/>
              <a:defRPr sz="1013"/>
            </a:lvl9pPr>
          </a:lstStyle>
          <a:p>
            <a:r>
              <a:rPr lang="en-US"/>
              <a:t>Click to edit Master title style</a:t>
            </a:r>
            <a:endParaRPr dirty="0"/>
          </a:p>
        </p:txBody>
      </p:sp>
      <p:sp>
        <p:nvSpPr>
          <p:cNvPr id="7" name="Shape 31"/>
          <p:cNvSpPr txBox="1">
            <a:spLocks noGrp="1"/>
          </p:cNvSpPr>
          <p:nvPr>
            <p:ph type="subTitle" idx="1"/>
          </p:nvPr>
        </p:nvSpPr>
        <p:spPr>
          <a:xfrm>
            <a:off x="2057402" y="2743202"/>
            <a:ext cx="6400799" cy="1447799"/>
          </a:xfrm>
          <a:prstGeom prst="rect">
            <a:avLst/>
          </a:prstGeom>
          <a:noFill/>
          <a:ln>
            <a:noFill/>
          </a:ln>
        </p:spPr>
        <p:txBody>
          <a:bodyPr lIns="91425" tIns="91425" rIns="91425" bIns="91425" anchor="t" anchorCtr="0"/>
          <a:lstStyle>
            <a:lvl1pPr marL="0" marR="0" lvl="0" indent="0" algn="r" rtl="0">
              <a:lnSpc>
                <a:spcPct val="100000"/>
              </a:lnSpc>
              <a:spcBef>
                <a:spcPts val="225"/>
              </a:spcBef>
              <a:spcAft>
                <a:spcPts val="0"/>
              </a:spcAft>
              <a:buClr>
                <a:srgbClr val="C3002F"/>
              </a:buClr>
              <a:buFont typeface="Arial"/>
              <a:buNone/>
              <a:defRPr sz="1125" b="1" i="0" u="none" strike="noStrike" cap="none">
                <a:solidFill>
                  <a:schemeClr val="tx1">
                    <a:lumMod val="65000"/>
                    <a:lumOff val="35000"/>
                  </a:schemeClr>
                </a:solidFill>
                <a:latin typeface="Arial"/>
                <a:ea typeface="Arial"/>
                <a:cs typeface="Arial"/>
                <a:sym typeface="Arial"/>
              </a:defRPr>
            </a:lvl1pPr>
            <a:lvl2pPr marL="257175" marR="0" lvl="1"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2pPr>
            <a:lvl3pPr marL="514350" marR="0" lvl="2"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3pPr>
            <a:lvl4pPr marL="771525" marR="0" lvl="3"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4pPr>
            <a:lvl5pPr marL="1028700" marR="0" lvl="4"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5pPr>
            <a:lvl6pPr marL="1285875" marR="0" lvl="5"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6pPr>
            <a:lvl7pPr marL="1543050" marR="0" lvl="6"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7pPr>
            <a:lvl8pPr marL="1800225" marR="0" lvl="7"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8pPr>
            <a:lvl9pPr marL="2057400" marR="0" lvl="8"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9pPr>
          </a:lstStyle>
          <a:p>
            <a:r>
              <a:rPr lang="en-US"/>
              <a:t>Click to edit Master subtitle style</a:t>
            </a:r>
            <a:endParaRPr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6014" y="4749801"/>
            <a:ext cx="2569464" cy="1373886"/>
          </a:xfrm>
          <a:prstGeom prst="rect">
            <a:avLst/>
          </a:prstGeom>
        </p:spPr>
      </p:pic>
    </p:spTree>
    <p:extLst>
      <p:ext uri="{BB962C8B-B14F-4D97-AF65-F5344CB8AC3E}">
        <p14:creationId xmlns:p14="http://schemas.microsoft.com/office/powerpoint/2010/main" val="907928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p:cNvSpPr/>
          <p:nvPr userDrawn="1"/>
        </p:nvSpPr>
        <p:spPr>
          <a:xfrm>
            <a:off x="236014" y="221383"/>
            <a:ext cx="8676980" cy="6410425"/>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50"/>
          </a:p>
        </p:txBody>
      </p:sp>
      <p:sp>
        <p:nvSpPr>
          <p:cNvPr id="4" name="Shape 30"/>
          <p:cNvSpPr txBox="1">
            <a:spLocks noGrp="1"/>
          </p:cNvSpPr>
          <p:nvPr>
            <p:ph type="ctrTitle"/>
          </p:nvPr>
        </p:nvSpPr>
        <p:spPr>
          <a:xfrm>
            <a:off x="2057402" y="1600200"/>
            <a:ext cx="6400799" cy="1143000"/>
          </a:xfrm>
          <a:prstGeom prst="rect">
            <a:avLst/>
          </a:prstGeom>
          <a:noFill/>
          <a:ln>
            <a:noFill/>
          </a:ln>
        </p:spPr>
        <p:txBody>
          <a:bodyPr lIns="91425" tIns="91425" rIns="91425" bIns="91425" anchor="b" anchorCtr="0"/>
          <a:lstStyle>
            <a:lvl1pPr marL="0" marR="0" lvl="0" indent="0" algn="r" rtl="0">
              <a:lnSpc>
                <a:spcPct val="100000"/>
              </a:lnSpc>
              <a:spcBef>
                <a:spcPts val="0"/>
              </a:spcBef>
              <a:spcAft>
                <a:spcPts val="0"/>
              </a:spcAft>
              <a:buClr>
                <a:schemeClr val="lt1"/>
              </a:buClr>
              <a:buFont typeface="Arial"/>
              <a:buNone/>
              <a:defRPr sz="1350" b="1" i="0" u="none" strike="noStrike" cap="none">
                <a:solidFill>
                  <a:schemeClr val="tx1"/>
                </a:solidFill>
                <a:latin typeface="Arial"/>
                <a:ea typeface="Arial"/>
                <a:cs typeface="Arial"/>
                <a:sym typeface="Arial"/>
              </a:defRPr>
            </a:lvl1pPr>
            <a:lvl2pPr lvl="1" indent="0">
              <a:spcBef>
                <a:spcPts val="0"/>
              </a:spcBef>
              <a:buFont typeface="Arial"/>
              <a:buNone/>
              <a:defRPr sz="1013"/>
            </a:lvl2pPr>
            <a:lvl3pPr lvl="2" indent="0">
              <a:spcBef>
                <a:spcPts val="0"/>
              </a:spcBef>
              <a:buFont typeface="Arial"/>
              <a:buNone/>
              <a:defRPr sz="1013"/>
            </a:lvl3pPr>
            <a:lvl4pPr lvl="3" indent="0">
              <a:spcBef>
                <a:spcPts val="0"/>
              </a:spcBef>
              <a:buFont typeface="Arial"/>
              <a:buNone/>
              <a:defRPr sz="1013"/>
            </a:lvl4pPr>
            <a:lvl5pPr lvl="4" indent="0">
              <a:spcBef>
                <a:spcPts val="0"/>
              </a:spcBef>
              <a:buFont typeface="Arial"/>
              <a:buNone/>
              <a:defRPr sz="1013"/>
            </a:lvl5pPr>
            <a:lvl6pPr lvl="5" indent="0">
              <a:spcBef>
                <a:spcPts val="0"/>
              </a:spcBef>
              <a:buFont typeface="Arial"/>
              <a:buNone/>
              <a:defRPr sz="1013"/>
            </a:lvl6pPr>
            <a:lvl7pPr lvl="6" indent="0">
              <a:spcBef>
                <a:spcPts val="0"/>
              </a:spcBef>
              <a:buFont typeface="Arial"/>
              <a:buNone/>
              <a:defRPr sz="1013"/>
            </a:lvl7pPr>
            <a:lvl8pPr lvl="7" indent="0">
              <a:spcBef>
                <a:spcPts val="0"/>
              </a:spcBef>
              <a:buFont typeface="Arial"/>
              <a:buNone/>
              <a:defRPr sz="1013"/>
            </a:lvl8pPr>
            <a:lvl9pPr lvl="8" indent="0">
              <a:spcBef>
                <a:spcPts val="0"/>
              </a:spcBef>
              <a:buFont typeface="Arial"/>
              <a:buNone/>
              <a:defRPr sz="1013"/>
            </a:lvl9pPr>
          </a:lstStyle>
          <a:p>
            <a:r>
              <a:rPr lang="en-US"/>
              <a:t>Click to edit Master title style</a:t>
            </a:r>
            <a:endParaRPr dirty="0"/>
          </a:p>
        </p:txBody>
      </p:sp>
      <p:sp>
        <p:nvSpPr>
          <p:cNvPr id="5" name="Shape 31"/>
          <p:cNvSpPr txBox="1">
            <a:spLocks noGrp="1"/>
          </p:cNvSpPr>
          <p:nvPr>
            <p:ph type="subTitle" idx="1"/>
          </p:nvPr>
        </p:nvSpPr>
        <p:spPr>
          <a:xfrm>
            <a:off x="2057402" y="2743202"/>
            <a:ext cx="6400799" cy="1447799"/>
          </a:xfrm>
          <a:prstGeom prst="rect">
            <a:avLst/>
          </a:prstGeom>
          <a:noFill/>
          <a:ln>
            <a:noFill/>
          </a:ln>
        </p:spPr>
        <p:txBody>
          <a:bodyPr lIns="91425" tIns="91425" rIns="91425" bIns="91425" anchor="t" anchorCtr="0"/>
          <a:lstStyle>
            <a:lvl1pPr marL="0" marR="0" lvl="0" indent="0" algn="r" rtl="0">
              <a:lnSpc>
                <a:spcPct val="100000"/>
              </a:lnSpc>
              <a:spcBef>
                <a:spcPts val="225"/>
              </a:spcBef>
              <a:spcAft>
                <a:spcPts val="0"/>
              </a:spcAft>
              <a:buClr>
                <a:srgbClr val="C3002F"/>
              </a:buClr>
              <a:buFont typeface="Arial"/>
              <a:buNone/>
              <a:defRPr sz="1125" b="1" i="0" u="none" strike="noStrike" cap="none">
                <a:solidFill>
                  <a:schemeClr val="tx1">
                    <a:lumMod val="65000"/>
                    <a:lumOff val="35000"/>
                  </a:schemeClr>
                </a:solidFill>
                <a:latin typeface="Arial"/>
                <a:ea typeface="Arial"/>
                <a:cs typeface="Arial"/>
                <a:sym typeface="Arial"/>
              </a:defRPr>
            </a:lvl1pPr>
            <a:lvl2pPr marL="257175" marR="0" lvl="1"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2pPr>
            <a:lvl3pPr marL="514350" marR="0" lvl="2"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3pPr>
            <a:lvl4pPr marL="771525" marR="0" lvl="3"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4pPr>
            <a:lvl5pPr marL="1028700" marR="0" lvl="4" indent="0" algn="ctr" rtl="0">
              <a:lnSpc>
                <a:spcPct val="100000"/>
              </a:lnSpc>
              <a:spcBef>
                <a:spcPts val="203"/>
              </a:spcBef>
              <a:spcAft>
                <a:spcPts val="0"/>
              </a:spcAft>
              <a:buClr>
                <a:srgbClr val="C3002F"/>
              </a:buClr>
              <a:buFont typeface="Arial"/>
              <a:buNone/>
              <a:defRPr sz="1013" b="0" i="0" u="none" strike="noStrike" cap="none">
                <a:solidFill>
                  <a:srgbClr val="888888"/>
                </a:solidFill>
                <a:latin typeface="Arial"/>
                <a:ea typeface="Arial"/>
                <a:cs typeface="Arial"/>
                <a:sym typeface="Arial"/>
              </a:defRPr>
            </a:lvl5pPr>
            <a:lvl6pPr marL="1285875" marR="0" lvl="5"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6pPr>
            <a:lvl7pPr marL="1543050" marR="0" lvl="6"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7pPr>
            <a:lvl8pPr marL="1800225" marR="0" lvl="7"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8pPr>
            <a:lvl9pPr marL="2057400" marR="0" lvl="8" indent="0" algn="ctr" rtl="0">
              <a:lnSpc>
                <a:spcPct val="100000"/>
              </a:lnSpc>
              <a:spcBef>
                <a:spcPts val="225"/>
              </a:spcBef>
              <a:spcAft>
                <a:spcPts val="0"/>
              </a:spcAft>
              <a:buClr>
                <a:srgbClr val="888888"/>
              </a:buClr>
              <a:buFont typeface="Arial"/>
              <a:buNone/>
              <a:defRPr sz="1125" b="0" i="0" u="none" strike="noStrike" cap="none">
                <a:solidFill>
                  <a:srgbClr val="888888"/>
                </a:solidFill>
                <a:latin typeface="Calibri"/>
                <a:ea typeface="Calibri"/>
                <a:cs typeface="Calibri"/>
                <a:sym typeface="Calibri"/>
              </a:defRPr>
            </a:lvl9pPr>
          </a:lstStyle>
          <a:p>
            <a:r>
              <a:rPr lang="en-US"/>
              <a:t>Click to edit Master subtitle style</a:t>
            </a:r>
            <a:endParaRPr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6014" y="4749801"/>
            <a:ext cx="2569464" cy="1373886"/>
          </a:xfrm>
          <a:prstGeom prst="rect">
            <a:avLst/>
          </a:prstGeom>
        </p:spPr>
      </p:pic>
    </p:spTree>
    <p:extLst>
      <p:ext uri="{BB962C8B-B14F-4D97-AF65-F5344CB8AC3E}">
        <p14:creationId xmlns:p14="http://schemas.microsoft.com/office/powerpoint/2010/main" val="1152679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236014" y="221383"/>
            <a:ext cx="8676980" cy="6410425"/>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050"/>
          </a:p>
        </p:txBody>
      </p:sp>
      <p:sp>
        <p:nvSpPr>
          <p:cNvPr id="4" name="Shape 16"/>
          <p:cNvSpPr txBox="1">
            <a:spLocks noGrp="1"/>
          </p:cNvSpPr>
          <p:nvPr>
            <p:ph type="title"/>
          </p:nvPr>
        </p:nvSpPr>
        <p:spPr>
          <a:xfrm>
            <a:off x="1752602" y="274637"/>
            <a:ext cx="6934199" cy="1143000"/>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350" b="1" i="0" u="none" strike="noStrike" cap="none">
                <a:solidFill>
                  <a:schemeClr val="dk1"/>
                </a:solidFill>
                <a:latin typeface="Arial"/>
                <a:ea typeface="Arial"/>
                <a:cs typeface="Arial"/>
                <a:sym typeface="Arial"/>
              </a:defRPr>
            </a:lvl1pPr>
            <a:lvl2pPr lvl="1" indent="0">
              <a:spcBef>
                <a:spcPts val="0"/>
              </a:spcBef>
              <a:buFont typeface="Arial"/>
              <a:buNone/>
              <a:defRPr sz="1013"/>
            </a:lvl2pPr>
            <a:lvl3pPr lvl="2" indent="0">
              <a:spcBef>
                <a:spcPts val="0"/>
              </a:spcBef>
              <a:buFont typeface="Arial"/>
              <a:buNone/>
              <a:defRPr sz="1013"/>
            </a:lvl3pPr>
            <a:lvl4pPr lvl="3" indent="0">
              <a:spcBef>
                <a:spcPts val="0"/>
              </a:spcBef>
              <a:buFont typeface="Arial"/>
              <a:buNone/>
              <a:defRPr sz="1013"/>
            </a:lvl4pPr>
            <a:lvl5pPr lvl="4" indent="0">
              <a:spcBef>
                <a:spcPts val="0"/>
              </a:spcBef>
              <a:buFont typeface="Arial"/>
              <a:buNone/>
              <a:defRPr sz="1013"/>
            </a:lvl5pPr>
            <a:lvl6pPr lvl="5" indent="0">
              <a:spcBef>
                <a:spcPts val="0"/>
              </a:spcBef>
              <a:buFont typeface="Arial"/>
              <a:buNone/>
              <a:defRPr sz="1013"/>
            </a:lvl6pPr>
            <a:lvl7pPr lvl="6" indent="0">
              <a:spcBef>
                <a:spcPts val="0"/>
              </a:spcBef>
              <a:buFont typeface="Arial"/>
              <a:buNone/>
              <a:defRPr sz="1013"/>
            </a:lvl7pPr>
            <a:lvl8pPr lvl="7" indent="0">
              <a:spcBef>
                <a:spcPts val="0"/>
              </a:spcBef>
              <a:buFont typeface="Arial"/>
              <a:buNone/>
              <a:defRPr sz="1013"/>
            </a:lvl8pPr>
            <a:lvl9pPr lvl="8" indent="0">
              <a:spcBef>
                <a:spcPts val="0"/>
              </a:spcBef>
              <a:buFont typeface="Arial"/>
              <a:buNone/>
              <a:defRPr sz="1013"/>
            </a:lvl9pPr>
          </a:lstStyle>
          <a:p>
            <a:r>
              <a:rPr lang="en-US"/>
              <a:t>Click to edit Master title style</a:t>
            </a:r>
            <a:endParaRPr dirty="0"/>
          </a:p>
        </p:txBody>
      </p:sp>
      <p:sp>
        <p:nvSpPr>
          <p:cNvPr id="5" name="Shape 17"/>
          <p:cNvSpPr txBox="1">
            <a:spLocks noGrp="1"/>
          </p:cNvSpPr>
          <p:nvPr>
            <p:ph type="body" idx="1"/>
          </p:nvPr>
        </p:nvSpPr>
        <p:spPr>
          <a:xfrm>
            <a:off x="1752602" y="1600204"/>
            <a:ext cx="6934199" cy="4525963"/>
          </a:xfrm>
          <a:prstGeom prst="rect">
            <a:avLst/>
          </a:prstGeom>
          <a:noFill/>
          <a:ln>
            <a:noFill/>
          </a:ln>
        </p:spPr>
        <p:txBody>
          <a:bodyPr lIns="91425" tIns="91425" rIns="91425" bIns="91425" anchor="t" anchorCtr="0"/>
          <a:lstStyle>
            <a:lvl1pPr marL="192881" marR="0" lvl="0" indent="-64294" algn="l" rtl="0">
              <a:lnSpc>
                <a:spcPct val="100000"/>
              </a:lnSpc>
              <a:spcBef>
                <a:spcPts val="203"/>
              </a:spcBef>
              <a:spcAft>
                <a:spcPts val="0"/>
              </a:spcAft>
              <a:buClr>
                <a:schemeClr val="dk1"/>
              </a:buClr>
              <a:buSzPct val="100000"/>
              <a:buFont typeface="Arial"/>
              <a:buChar char="•"/>
              <a:defRPr sz="1013" b="0" i="0" u="none" strike="noStrike" cap="none">
                <a:solidFill>
                  <a:srgbClr val="595959"/>
                </a:solidFill>
                <a:latin typeface="Arial"/>
                <a:ea typeface="Arial"/>
                <a:cs typeface="Arial"/>
                <a:sym typeface="Arial"/>
              </a:defRPr>
            </a:lvl1pPr>
            <a:lvl2pPr marL="417910" marR="0" lvl="1" indent="-32147" algn="l" rtl="0">
              <a:lnSpc>
                <a:spcPct val="100000"/>
              </a:lnSpc>
              <a:spcBef>
                <a:spcPts val="203"/>
              </a:spcBef>
              <a:spcAft>
                <a:spcPts val="0"/>
              </a:spcAft>
              <a:buClr>
                <a:schemeClr val="dk1"/>
              </a:buClr>
              <a:buSzPct val="100000"/>
              <a:buFont typeface="Arial"/>
              <a:buChar char="–"/>
              <a:defRPr sz="1013" b="0" i="0" u="none" strike="noStrike" cap="none">
                <a:solidFill>
                  <a:srgbClr val="595959"/>
                </a:solidFill>
                <a:latin typeface="Arial"/>
                <a:ea typeface="Arial"/>
                <a:cs typeface="Arial"/>
                <a:sym typeface="Arial"/>
              </a:defRPr>
            </a:lvl2pPr>
            <a:lvl3pPr marL="642938" marR="0" lvl="2" indent="0" algn="l" rtl="0">
              <a:lnSpc>
                <a:spcPct val="100000"/>
              </a:lnSpc>
              <a:spcBef>
                <a:spcPts val="203"/>
              </a:spcBef>
              <a:spcAft>
                <a:spcPts val="0"/>
              </a:spcAft>
              <a:buClr>
                <a:schemeClr val="dk1"/>
              </a:buClr>
              <a:buSzPct val="100000"/>
              <a:buFont typeface="Arial"/>
              <a:buChar char="•"/>
              <a:defRPr sz="1013" b="0" i="0" u="none" strike="noStrike" cap="none">
                <a:solidFill>
                  <a:srgbClr val="595959"/>
                </a:solidFill>
                <a:latin typeface="Arial"/>
                <a:ea typeface="Arial"/>
                <a:cs typeface="Arial"/>
                <a:sym typeface="Arial"/>
              </a:defRPr>
            </a:lvl3pPr>
            <a:lvl4pPr marL="900113" marR="0" lvl="3" indent="0" algn="l" rtl="0">
              <a:lnSpc>
                <a:spcPct val="100000"/>
              </a:lnSpc>
              <a:spcBef>
                <a:spcPts val="203"/>
              </a:spcBef>
              <a:spcAft>
                <a:spcPts val="0"/>
              </a:spcAft>
              <a:buClr>
                <a:schemeClr val="dk1"/>
              </a:buClr>
              <a:buSzPct val="100000"/>
              <a:buFont typeface="Arial"/>
              <a:buChar char="–"/>
              <a:defRPr sz="1013" b="0" i="0" u="none" strike="noStrike" cap="none">
                <a:solidFill>
                  <a:srgbClr val="595959"/>
                </a:solidFill>
                <a:latin typeface="Arial"/>
                <a:ea typeface="Arial"/>
                <a:cs typeface="Arial"/>
                <a:sym typeface="Arial"/>
              </a:defRPr>
            </a:lvl4pPr>
            <a:lvl5pPr marL="1157288" marR="0" lvl="4" indent="0" algn="l" rtl="0">
              <a:lnSpc>
                <a:spcPct val="100000"/>
              </a:lnSpc>
              <a:spcBef>
                <a:spcPts val="203"/>
              </a:spcBef>
              <a:spcAft>
                <a:spcPts val="0"/>
              </a:spcAft>
              <a:buClr>
                <a:schemeClr val="dk1"/>
              </a:buClr>
              <a:buSzPct val="100000"/>
              <a:buFont typeface="Arial"/>
              <a:buChar char="»"/>
              <a:defRPr sz="1013" b="0" i="0" u="none" strike="noStrike" cap="none">
                <a:solidFill>
                  <a:srgbClr val="595959"/>
                </a:solidFill>
                <a:latin typeface="Arial"/>
                <a:ea typeface="Arial"/>
                <a:cs typeface="Arial"/>
                <a:sym typeface="Arial"/>
              </a:defRPr>
            </a:lvl5pPr>
            <a:lvl6pPr marL="1414463" marR="0" lvl="5"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6pPr>
            <a:lvl7pPr marL="1671638" marR="0" lvl="6"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7pPr>
            <a:lvl8pPr marL="1928813" marR="0" lvl="7"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8pPr>
            <a:lvl9pPr marL="2185988" marR="0" lvl="8" indent="14288" algn="l" rtl="0">
              <a:lnSpc>
                <a:spcPct val="100000"/>
              </a:lnSpc>
              <a:spcBef>
                <a:spcPts val="225"/>
              </a:spcBef>
              <a:spcAft>
                <a:spcPts val="0"/>
              </a:spcAft>
              <a:buClr>
                <a:schemeClr val="dk1"/>
              </a:buClr>
              <a:buSzPct val="100000"/>
              <a:buFont typeface="Arial"/>
              <a:buChar char="•"/>
              <a:defRPr sz="1125" b="0" i="0" u="none" strike="noStrike" cap="none">
                <a:solidFill>
                  <a:schemeClr val="dk1"/>
                </a:solidFill>
                <a:latin typeface="Calibri"/>
                <a:ea typeface="Calibri"/>
                <a:cs typeface="Calibri"/>
                <a:sym typeface="Calibri"/>
              </a:defRPr>
            </a:lvl9pPr>
          </a:lstStyle>
          <a:p>
            <a:pPr lvl="0"/>
            <a:r>
              <a:rPr lang="en-US"/>
              <a:t>Click to edit Master text styles</a:t>
            </a:r>
          </a:p>
        </p:txBody>
      </p:sp>
      <p:sp>
        <p:nvSpPr>
          <p:cNvPr id="6" name="Shape 18"/>
          <p:cNvSpPr txBox="1">
            <a:spLocks noGrp="1"/>
          </p:cNvSpPr>
          <p:nvPr>
            <p:ph type="sldNum" idx="12"/>
          </p:nvPr>
        </p:nvSpPr>
        <p:spPr>
          <a:xfrm>
            <a:off x="7924800" y="6172204"/>
            <a:ext cx="762000" cy="365125"/>
          </a:xfrm>
          <a:prstGeom prst="rect">
            <a:avLst/>
          </a:prstGeom>
          <a:noFill/>
          <a:ln>
            <a:noFill/>
          </a:ln>
        </p:spPr>
        <p:txBody>
          <a:bodyPr lIns="91425" tIns="45700" rIns="91425" bIns="45700" anchor="ctr" anchorCtr="0">
            <a:noAutofit/>
          </a:bodyPr>
          <a:lstStyle/>
          <a:p>
            <a:pPr algn="r">
              <a:buClr>
                <a:srgbClr val="888888"/>
              </a:buClr>
              <a:buSzPct val="25000"/>
            </a:pPr>
            <a:fld id="{00000000-1234-1234-1234-123412341234}" type="slidenum">
              <a:rPr lang="en-US" sz="675" smtClean="0">
                <a:solidFill>
                  <a:srgbClr val="888888"/>
                </a:solidFill>
                <a:latin typeface="Calibri"/>
                <a:ea typeface="Calibri"/>
                <a:cs typeface="Calibri"/>
                <a:sym typeface="Calibri"/>
              </a:rPr>
              <a:pPr algn="r">
                <a:buClr>
                  <a:srgbClr val="888888"/>
                </a:buClr>
                <a:buSzPct val="25000"/>
              </a:pPr>
              <a:t>‹#›</a:t>
            </a:fld>
            <a:endParaRPr lang="en-US" sz="675">
              <a:solidFill>
                <a:srgbClr val="888888"/>
              </a:solidFill>
              <a:latin typeface="Calibri"/>
              <a:ea typeface="Calibri"/>
              <a:cs typeface="Calibri"/>
              <a:sym typeface="Calibri"/>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6014" y="4750967"/>
            <a:ext cx="1366047" cy="1375200"/>
          </a:xfrm>
          <a:prstGeom prst="rect">
            <a:avLst/>
          </a:prstGeom>
        </p:spPr>
      </p:pic>
    </p:spTree>
    <p:extLst>
      <p:ext uri="{BB962C8B-B14F-4D97-AF65-F5344CB8AC3E}">
        <p14:creationId xmlns:p14="http://schemas.microsoft.com/office/powerpoint/2010/main" val="6404106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788"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11.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hyperlink" Target="https://moodle.socs.uoguelph.ca/"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31.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4.sv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6.sv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979614" y="1600200"/>
            <a:ext cx="6478588" cy="1143000"/>
          </a:xfrm>
        </p:spPr>
        <p:txBody>
          <a:bodyPr/>
          <a:lstStyle/>
          <a:p>
            <a:r>
              <a:rPr lang="en-US" sz="3600" dirty="0"/>
              <a:t>Academic Integrity</a:t>
            </a:r>
          </a:p>
        </p:txBody>
      </p:sp>
      <p:sp>
        <p:nvSpPr>
          <p:cNvPr id="5" name="Subtitle 4"/>
          <p:cNvSpPr>
            <a:spLocks noGrp="1"/>
          </p:cNvSpPr>
          <p:nvPr>
            <p:ph type="subTitle" idx="1"/>
          </p:nvPr>
        </p:nvSpPr>
        <p:spPr>
          <a:xfrm>
            <a:off x="1979614" y="2743202"/>
            <a:ext cx="6478588" cy="1447799"/>
          </a:xfrm>
        </p:spPr>
        <p:txBody>
          <a:bodyPr/>
          <a:lstStyle/>
          <a:p>
            <a:r>
              <a:rPr lang="en-US" sz="2400" dirty="0"/>
              <a:t>April </a:t>
            </a:r>
            <a:r>
              <a:rPr lang="en-US" sz="2400" dirty="0" err="1"/>
              <a:t>Nejedly</a:t>
            </a:r>
            <a:endParaRPr lang="en-US" sz="2400" dirty="0"/>
          </a:p>
          <a:p>
            <a:r>
              <a:rPr lang="en-US" sz="2400" dirty="0"/>
              <a:t>Academic Integrity Officer</a:t>
            </a:r>
          </a:p>
          <a:p>
            <a:r>
              <a:rPr lang="en-US" sz="2400" dirty="0"/>
              <a:t>School of Computing Science</a:t>
            </a:r>
          </a:p>
        </p:txBody>
      </p:sp>
    </p:spTree>
    <p:extLst>
      <p:ext uri="{BB962C8B-B14F-4D97-AF65-F5344CB8AC3E}">
        <p14:creationId xmlns:p14="http://schemas.microsoft.com/office/powerpoint/2010/main" val="847403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670160" y="283068"/>
            <a:ext cx="7803680" cy="1143000"/>
          </a:xfrm>
        </p:spPr>
        <p:txBody>
          <a:bodyPr/>
          <a:lstStyle/>
          <a:p>
            <a:r>
              <a:rPr lang="en-US" sz="3600" dirty="0"/>
              <a:t>Part 1: How to keep out of trouble?</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651578" cy="4905698"/>
          </a:xfrm>
        </p:spPr>
        <p:txBody>
          <a:bodyPr/>
          <a:lstStyle/>
          <a:p>
            <a:pPr marL="11112" indent="0">
              <a:buClr>
                <a:schemeClr val="tx1"/>
              </a:buClr>
              <a:buNone/>
            </a:pPr>
            <a:r>
              <a:rPr lang="en-US" sz="1800" dirty="0"/>
              <a:t>     </a:t>
            </a:r>
            <a:r>
              <a:rPr lang="en-US" sz="2400" dirty="0">
                <a:latin typeface="+mn-lt"/>
              </a:rPr>
              <a:t>CHALLENGE		SOLUTION</a:t>
            </a:r>
          </a:p>
          <a:p>
            <a:pPr marL="266700" indent="-255588">
              <a:buClr>
                <a:schemeClr val="tx1"/>
              </a:buClr>
              <a:buFont typeface="Wingdings" pitchFamily="2" charset="2"/>
              <a:buChar char="§"/>
            </a:pPr>
            <a:endParaRPr lang="en-US" sz="2400" dirty="0">
              <a:latin typeface="+mn-lt"/>
            </a:endParaRPr>
          </a:p>
          <a:p>
            <a:pPr marL="266700" indent="-255588">
              <a:buClr>
                <a:schemeClr val="tx1"/>
              </a:buClr>
              <a:buFont typeface="Wingdings" pitchFamily="2" charset="2"/>
              <a:buChar char="§"/>
            </a:pPr>
            <a:r>
              <a:rPr lang="en-US" sz="2400" dirty="0">
                <a:latin typeface="+mn-lt"/>
              </a:rPr>
              <a:t>copying code 	- only use your own [3]				- </a:t>
            </a:r>
            <a:r>
              <a:rPr lang="en-US" sz="2400" dirty="0">
                <a:solidFill>
                  <a:schemeClr val="tx1">
                    <a:lumMod val="65000"/>
                    <a:lumOff val="35000"/>
                  </a:schemeClr>
                </a:solidFill>
                <a:latin typeface="+mn-lt"/>
              </a:rPr>
              <a:t>keep code to yourself [3]</a:t>
            </a:r>
          </a:p>
          <a:p>
            <a:pPr marL="2004219" lvl="8" indent="0">
              <a:buClr>
                <a:schemeClr val="tx1"/>
              </a:buClr>
              <a:buNone/>
            </a:pPr>
            <a:r>
              <a:rPr lang="en-US" sz="2400" dirty="0">
                <a:latin typeface="+mn-lt"/>
              </a:rPr>
              <a:t>	- </a:t>
            </a:r>
            <a:r>
              <a:rPr lang="en-US" sz="2400" dirty="0">
                <a:solidFill>
                  <a:schemeClr val="tx1">
                    <a:lumMod val="65000"/>
                    <a:lumOff val="35000"/>
                  </a:schemeClr>
                </a:solidFill>
                <a:latin typeface="+mn-lt"/>
              </a:rPr>
              <a:t>log out</a:t>
            </a:r>
          </a:p>
          <a:p>
            <a:pPr marL="2004219" lvl="8" indent="0">
              <a:buClr>
                <a:schemeClr val="tx1"/>
              </a:buClr>
              <a:buNone/>
            </a:pPr>
            <a:r>
              <a:rPr lang="en-US" sz="2400" dirty="0">
                <a:solidFill>
                  <a:schemeClr val="tx1">
                    <a:lumMod val="65000"/>
                    <a:lumOff val="35000"/>
                  </a:schemeClr>
                </a:solidFill>
                <a:latin typeface="+mn-lt"/>
              </a:rPr>
              <a:t>	- restrict permissions</a:t>
            </a:r>
          </a:p>
          <a:p>
            <a:pPr marL="2004219" lvl="8" indent="0">
              <a:buClr>
                <a:schemeClr val="tx1"/>
              </a:buClr>
              <a:buNone/>
            </a:pPr>
            <a:endParaRPr lang="en-US" sz="2400" dirty="0">
              <a:latin typeface="+mn-lt"/>
            </a:endParaRPr>
          </a:p>
          <a:p>
            <a:pPr marL="266700" indent="-255588">
              <a:buClr>
                <a:schemeClr val="tx1"/>
              </a:buClr>
              <a:buFont typeface="Wingdings" pitchFamily="2" charset="2"/>
              <a:buChar char="§"/>
            </a:pPr>
            <a:r>
              <a:rPr lang="en-US" sz="2400" dirty="0">
                <a:latin typeface="+mn-lt"/>
              </a:rPr>
              <a:t>collaboration	- ask the prof [4]</a:t>
            </a:r>
          </a:p>
          <a:p>
            <a:pPr marL="2004219" lvl="8" indent="0">
              <a:buClr>
                <a:schemeClr val="tx1"/>
              </a:buClr>
              <a:buNone/>
            </a:pPr>
            <a:r>
              <a:rPr lang="en-US" sz="2400" dirty="0">
                <a:latin typeface="+mn-lt"/>
              </a:rPr>
              <a:t>	- </a:t>
            </a:r>
            <a:r>
              <a:rPr lang="en-US" sz="2400" dirty="0">
                <a:solidFill>
                  <a:schemeClr val="tx1">
                    <a:lumMod val="65000"/>
                    <a:lumOff val="35000"/>
                  </a:schemeClr>
                </a:solidFill>
                <a:latin typeface="+mn-lt"/>
              </a:rPr>
              <a:t>meet without computer [3]</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endParaRPr lang="en-US" sz="1800" dirty="0"/>
          </a:p>
        </p:txBody>
      </p:sp>
      <p:pic>
        <p:nvPicPr>
          <p:cNvPr id="3" name="Graphic 2" descr="Repeating icon of people to represent how copying is a challenge in computer science.">
            <a:extLst>
              <a:ext uri="{FF2B5EF4-FFF2-40B4-BE49-F238E27FC236}">
                <a16:creationId xmlns:a16="http://schemas.microsoft.com/office/drawing/2014/main" id="{8A740017-5A08-3F4F-9A34-6E082E38C35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254034" y="2776116"/>
            <a:ext cx="1626353" cy="1626353"/>
          </a:xfrm>
          <a:prstGeom prst="rect">
            <a:avLst/>
          </a:prstGeom>
        </p:spPr>
      </p:pic>
      <p:pic>
        <p:nvPicPr>
          <p:cNvPr id="9" name="Graphic 8" descr="Three people talking to represent the challenge of collaboration in computer science.">
            <a:extLst>
              <a:ext uri="{FF2B5EF4-FFF2-40B4-BE49-F238E27FC236}">
                <a16:creationId xmlns:a16="http://schemas.microsoft.com/office/drawing/2014/main" id="{310D6E1A-9C28-934A-925C-C778F9F6900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576362" y="4926367"/>
            <a:ext cx="1304025" cy="1304025"/>
          </a:xfrm>
          <a:prstGeom prst="rect">
            <a:avLst/>
          </a:prstGeom>
        </p:spPr>
      </p:pic>
    </p:spTree>
    <p:extLst>
      <p:ext uri="{BB962C8B-B14F-4D97-AF65-F5344CB8AC3E}">
        <p14:creationId xmlns:p14="http://schemas.microsoft.com/office/powerpoint/2010/main" val="2325018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693174" y="274637"/>
            <a:ext cx="7847925" cy="1143000"/>
          </a:xfrm>
        </p:spPr>
        <p:txBody>
          <a:bodyPr/>
          <a:lstStyle/>
          <a:p>
            <a:r>
              <a:rPr lang="en-US" sz="3600" dirty="0"/>
              <a:t>Part 2: How to keep out of trouble?</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77665"/>
            <a:ext cx="6675641" cy="4905698"/>
          </a:xfrm>
        </p:spPr>
        <p:txBody>
          <a:bodyPr/>
          <a:lstStyle/>
          <a:p>
            <a:pPr marL="11112" indent="0">
              <a:buClr>
                <a:schemeClr val="tx1"/>
              </a:buClr>
              <a:buNone/>
            </a:pPr>
            <a:r>
              <a:rPr lang="en-US" sz="1800" dirty="0"/>
              <a:t>        </a:t>
            </a:r>
            <a:r>
              <a:rPr lang="en-US" sz="2400" dirty="0"/>
              <a:t>CHALLENGE		SOLUTION</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bugs, getting stuck	- ask TA, ask prof [3]</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pre-existing code	 	- ask the prof [4]</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referencing 	  	- ask the prof [4]</a:t>
            </a:r>
          </a:p>
          <a:p>
            <a:pPr marL="266700" indent="-255588">
              <a:buClr>
                <a:schemeClr val="tx1"/>
              </a:buClr>
              <a:buFont typeface="Wingdings" pitchFamily="2" charset="2"/>
              <a:buChar char="§"/>
            </a:pPr>
            <a:endParaRPr lang="en-US" sz="1800" dirty="0"/>
          </a:p>
          <a:p>
            <a:pPr marL="266700" indent="-255588">
              <a:buClr>
                <a:schemeClr val="tx1"/>
              </a:buClr>
              <a:buFont typeface="Wingdings" pitchFamily="2" charset="2"/>
              <a:buChar char="§"/>
            </a:pPr>
            <a:endParaRPr lang="en-US" sz="1800" dirty="0"/>
          </a:p>
        </p:txBody>
      </p:sp>
      <p:pic>
        <p:nvPicPr>
          <p:cNvPr id="3" name="Graphic 2" descr="Bug to represent the challenge of software bugs in computer science.">
            <a:extLst>
              <a:ext uri="{FF2B5EF4-FFF2-40B4-BE49-F238E27FC236}">
                <a16:creationId xmlns:a16="http://schemas.microsoft.com/office/drawing/2014/main" id="{4D3CAF46-8CD5-0B43-8CFA-3BA2D0B147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82444" y="4957520"/>
            <a:ext cx="914400" cy="914400"/>
          </a:xfrm>
          <a:prstGeom prst="rect">
            <a:avLst/>
          </a:prstGeom>
        </p:spPr>
      </p:pic>
      <p:pic>
        <p:nvPicPr>
          <p:cNvPr id="5" name="Graphic 4" descr="Recycle sign to represent the challenge of recycling/using existing computer code in computer science.">
            <a:extLst>
              <a:ext uri="{FF2B5EF4-FFF2-40B4-BE49-F238E27FC236}">
                <a16:creationId xmlns:a16="http://schemas.microsoft.com/office/drawing/2014/main" id="{51127717-2998-4449-BB4D-0D445BE5091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529259" y="4957520"/>
            <a:ext cx="914400" cy="914400"/>
          </a:xfrm>
          <a:prstGeom prst="rect">
            <a:avLst/>
          </a:prstGeom>
        </p:spPr>
      </p:pic>
      <p:pic>
        <p:nvPicPr>
          <p:cNvPr id="9" name="Graphic 8" descr="Stack of books to represent the challenge of referencing your sources of information in computer science.">
            <a:extLst>
              <a:ext uri="{FF2B5EF4-FFF2-40B4-BE49-F238E27FC236}">
                <a16:creationId xmlns:a16="http://schemas.microsoft.com/office/drawing/2014/main" id="{33AAE999-B1E1-6E40-9DAF-461495819E3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176075" y="4862593"/>
            <a:ext cx="1104254" cy="1104254"/>
          </a:xfrm>
          <a:prstGeom prst="rect">
            <a:avLst/>
          </a:prstGeom>
        </p:spPr>
      </p:pic>
    </p:spTree>
    <p:extLst>
      <p:ext uri="{BB962C8B-B14F-4D97-AF65-F5344CB8AC3E}">
        <p14:creationId xmlns:p14="http://schemas.microsoft.com/office/powerpoint/2010/main" val="4259992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3D4772E-B42A-EB4E-AE58-251204F35799}"/>
              </a:ext>
            </a:extLst>
          </p:cNvPr>
          <p:cNvGrpSpPr/>
          <p:nvPr/>
        </p:nvGrpSpPr>
        <p:grpSpPr>
          <a:xfrm>
            <a:off x="3837274" y="1025684"/>
            <a:ext cx="3689617" cy="5283289"/>
            <a:chOff x="3837274" y="1025684"/>
            <a:chExt cx="3689617" cy="5283289"/>
          </a:xfrm>
        </p:grpSpPr>
        <p:pic>
          <p:nvPicPr>
            <p:cNvPr id="8" name="Picture 7" descr="A screen shot of the website page where the Academic Integrigy Module &amp; Quiz are found.">
              <a:extLst>
                <a:ext uri="{FF2B5EF4-FFF2-40B4-BE49-F238E27FC236}">
                  <a16:creationId xmlns:a16="http://schemas.microsoft.com/office/drawing/2014/main" id="{45531437-2CCE-894A-9B36-2D4B7433AF74}"/>
                </a:ext>
              </a:extLst>
            </p:cNvPr>
            <p:cNvPicPr>
              <a:picLocks noChangeAspect="1"/>
            </p:cNvPicPr>
            <p:nvPr/>
          </p:nvPicPr>
          <p:blipFill>
            <a:blip r:embed="rId3"/>
            <a:stretch>
              <a:fillRect/>
            </a:stretch>
          </p:blipFill>
          <p:spPr>
            <a:xfrm>
              <a:off x="3837274" y="1025684"/>
              <a:ext cx="3501298" cy="5283289"/>
            </a:xfrm>
            <a:prstGeom prst="rect">
              <a:avLst/>
            </a:prstGeom>
          </p:spPr>
        </p:pic>
        <p:sp>
          <p:nvSpPr>
            <p:cNvPr id="10" name="Right Arrow 9" descr="Arrow pointing to the word courses.">
              <a:extLst>
                <a:ext uri="{FF2B5EF4-FFF2-40B4-BE49-F238E27FC236}">
                  <a16:creationId xmlns:a16="http://schemas.microsoft.com/office/drawing/2014/main" id="{DE6E7387-9FAF-EF4A-A7B4-F7F3EA7540EB}"/>
                </a:ext>
              </a:extLst>
            </p:cNvPr>
            <p:cNvSpPr/>
            <p:nvPr/>
          </p:nvSpPr>
          <p:spPr>
            <a:xfrm rot="10800000">
              <a:off x="4982246" y="3685835"/>
              <a:ext cx="605677" cy="88665"/>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9" name="Right Arrow 8" descr="Arrow pointing to the link you click on to access the Academic Integrity module.">
              <a:extLst>
                <a:ext uri="{FF2B5EF4-FFF2-40B4-BE49-F238E27FC236}">
                  <a16:creationId xmlns:a16="http://schemas.microsoft.com/office/drawing/2014/main" id="{7F0A429A-E785-F34E-BC40-8564C23933B9}"/>
                </a:ext>
              </a:extLst>
            </p:cNvPr>
            <p:cNvSpPr/>
            <p:nvPr/>
          </p:nvSpPr>
          <p:spPr>
            <a:xfrm rot="10800000">
              <a:off x="6871848" y="4924059"/>
              <a:ext cx="655043" cy="289621"/>
            </a:xfrm>
            <a:prstGeom prst="right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descr="Arrow pointing to the word courses.">
              <a:extLst>
                <a:ext uri="{FF2B5EF4-FFF2-40B4-BE49-F238E27FC236}">
                  <a16:creationId xmlns:a16="http://schemas.microsoft.com/office/drawing/2014/main" id="{F5646CF6-AD60-9A4D-9BFA-F145EA3B80DE}"/>
                </a:ext>
              </a:extLst>
            </p:cNvPr>
            <p:cNvSpPr/>
            <p:nvPr/>
          </p:nvSpPr>
          <p:spPr>
            <a:xfrm rot="10800000">
              <a:off x="5090401" y="4644280"/>
              <a:ext cx="605677" cy="88665"/>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grpSp>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902368" y="274638"/>
            <a:ext cx="7638731" cy="751046"/>
          </a:xfrm>
        </p:spPr>
        <p:txBody>
          <a:bodyPr/>
          <a:lstStyle/>
          <a:p>
            <a:r>
              <a:rPr lang="en-US" sz="3200" dirty="0"/>
              <a:t>Complete the Academic Integrity QUIZ</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359593" y="1113326"/>
            <a:ext cx="6566035" cy="5470035"/>
          </a:xfrm>
        </p:spPr>
        <p:txBody>
          <a:bodyPr/>
          <a:lstStyle/>
          <a:p>
            <a:pPr marL="11112" indent="0">
              <a:buClr>
                <a:schemeClr val="tx1"/>
              </a:buClr>
              <a:buNone/>
            </a:pPr>
            <a:r>
              <a:rPr lang="en-US" sz="2400" dirty="0"/>
              <a:t>1. Go to </a:t>
            </a:r>
            <a:r>
              <a:rPr lang="en-US" sz="2400" dirty="0">
                <a:hlinkClick r:id="rId4"/>
              </a:rPr>
              <a:t>https://moodle.socs.uoguelph.ca</a:t>
            </a:r>
            <a:r>
              <a:rPr lang="en-US" sz="2400" dirty="0"/>
              <a:t> </a:t>
            </a:r>
          </a:p>
          <a:p>
            <a:pPr marL="11112" indent="0">
              <a:buClr>
                <a:schemeClr val="tx1"/>
              </a:buClr>
              <a:buNone/>
            </a:pPr>
            <a:endParaRPr lang="en-US" sz="2400" dirty="0"/>
          </a:p>
          <a:p>
            <a:pPr marL="11112" indent="0">
              <a:buClr>
                <a:schemeClr val="tx1"/>
              </a:buClr>
              <a:buNone/>
            </a:pPr>
            <a:r>
              <a:rPr lang="en-US" sz="2400" dirty="0"/>
              <a:t>2. Login with your </a:t>
            </a:r>
          </a:p>
          <a:p>
            <a:pPr marL="11112" indent="0">
              <a:buClr>
                <a:schemeClr val="tx1"/>
              </a:buClr>
              <a:buNone/>
            </a:pPr>
            <a:r>
              <a:rPr lang="en-US" sz="2400" dirty="0"/>
              <a:t>university ID </a:t>
            </a:r>
          </a:p>
          <a:p>
            <a:pPr marL="11112" indent="0">
              <a:buClr>
                <a:schemeClr val="tx1"/>
              </a:buClr>
              <a:buNone/>
            </a:pPr>
            <a:r>
              <a:rPr lang="en-US" sz="2400" dirty="0"/>
              <a:t>&amp; password</a:t>
            </a:r>
          </a:p>
          <a:p>
            <a:pPr marL="11112" indent="0">
              <a:buClr>
                <a:schemeClr val="tx1"/>
              </a:buClr>
              <a:buNone/>
            </a:pPr>
            <a:endParaRPr lang="en-US" sz="1800" dirty="0"/>
          </a:p>
          <a:p>
            <a:pPr marL="11112" indent="0">
              <a:buClr>
                <a:schemeClr val="tx1"/>
              </a:buClr>
              <a:buNone/>
            </a:pPr>
            <a:endParaRPr lang="en-US" sz="900" dirty="0"/>
          </a:p>
          <a:p>
            <a:pPr marL="11112">
              <a:buClr>
                <a:schemeClr val="tx1"/>
              </a:buClr>
              <a:buNone/>
            </a:pPr>
            <a:r>
              <a:rPr lang="en-US" sz="2288" dirty="0">
                <a:solidFill>
                  <a:schemeClr val="tx1">
                    <a:lumMod val="65000"/>
                    <a:lumOff val="35000"/>
                  </a:schemeClr>
                </a:solidFill>
                <a:latin typeface="+mn-lt"/>
              </a:rPr>
              <a:t>3. Find course list</a:t>
            </a:r>
          </a:p>
          <a:p>
            <a:pPr marL="1745457" lvl="6" indent="-255588">
              <a:buClr>
                <a:schemeClr val="tx1"/>
              </a:buClr>
              <a:buFont typeface="Wingdings" pitchFamily="2" charset="2"/>
              <a:buChar char="§"/>
            </a:pPr>
            <a:endParaRPr lang="en-US" sz="2400" dirty="0">
              <a:solidFill>
                <a:schemeClr val="tx1">
                  <a:lumMod val="65000"/>
                  <a:lumOff val="35000"/>
                </a:schemeClr>
              </a:solidFill>
              <a:latin typeface="+mn-lt"/>
            </a:endParaRPr>
          </a:p>
          <a:p>
            <a:pPr marL="1232694" lvl="5" indent="0">
              <a:buClr>
                <a:schemeClr val="tx1"/>
              </a:buClr>
              <a:buNone/>
            </a:pPr>
            <a:r>
              <a:rPr lang="en-US" sz="2400" dirty="0">
                <a:solidFill>
                  <a:schemeClr val="tx1">
                    <a:lumMod val="65000"/>
                    <a:lumOff val="35000"/>
                  </a:schemeClr>
                </a:solidFill>
                <a:latin typeface="+mn-lt"/>
              </a:rPr>
              <a:t>4. Find semester</a:t>
            </a:r>
          </a:p>
          <a:p>
            <a:pPr marL="1232694" lvl="5" indent="0">
              <a:buClr>
                <a:schemeClr val="tx1"/>
              </a:buClr>
              <a:buNone/>
            </a:pPr>
            <a:r>
              <a:rPr lang="en-US" sz="2400" dirty="0">
                <a:solidFill>
                  <a:schemeClr val="tx1">
                    <a:lumMod val="65000"/>
                    <a:lumOff val="35000"/>
                  </a:schemeClr>
                </a:solidFill>
                <a:latin typeface="+mn-lt"/>
              </a:rPr>
              <a:t>5. Click on quiz </a:t>
            </a:r>
          </a:p>
          <a:p>
            <a:pPr marL="1232694" lvl="5" indent="0">
              <a:buClr>
                <a:schemeClr val="tx1"/>
              </a:buClr>
              <a:buNone/>
            </a:pPr>
            <a:r>
              <a:rPr lang="en-US" sz="2400" dirty="0">
                <a:solidFill>
                  <a:schemeClr val="tx1">
                    <a:lumMod val="65000"/>
                    <a:lumOff val="35000"/>
                  </a:schemeClr>
                </a:solidFill>
                <a:latin typeface="+mn-lt"/>
              </a:rPr>
              <a:t>    module</a:t>
            </a:r>
          </a:p>
          <a:p>
            <a:pPr marL="1745457" lvl="6" indent="-255588">
              <a:buClr>
                <a:schemeClr val="tx1"/>
              </a:buClr>
              <a:buFont typeface="Wingdings" pitchFamily="2" charset="2"/>
              <a:buChar char="§"/>
            </a:pPr>
            <a:endParaRPr lang="en-US" sz="1912" dirty="0"/>
          </a:p>
          <a:p>
            <a:pPr marL="266700" indent="-255588">
              <a:buClr>
                <a:schemeClr val="tx1"/>
              </a:buClr>
              <a:buFont typeface="Wingdings" pitchFamily="2" charset="2"/>
              <a:buChar char="§"/>
            </a:pPr>
            <a:endParaRPr lang="en-US" sz="1800" dirty="0"/>
          </a:p>
        </p:txBody>
      </p:sp>
    </p:spTree>
    <p:extLst>
      <p:ext uri="{BB962C8B-B14F-4D97-AF65-F5344CB8AC3E}">
        <p14:creationId xmlns:p14="http://schemas.microsoft.com/office/powerpoint/2010/main" val="155882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975064" y="274637"/>
            <a:ext cx="6566035" cy="1143000"/>
          </a:xfrm>
        </p:spPr>
        <p:txBody>
          <a:bodyPr/>
          <a:lstStyle/>
          <a:p>
            <a:r>
              <a:rPr lang="en-US" sz="3200" dirty="0"/>
              <a:t>Conclusion</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844083" cy="4983158"/>
          </a:xfrm>
        </p:spPr>
        <p:txBody>
          <a:bodyPr/>
          <a:lstStyle/>
          <a:p>
            <a:pPr marL="11112" indent="0">
              <a:buClr>
                <a:schemeClr val="tx1"/>
              </a:buClr>
              <a:buNone/>
            </a:pPr>
            <a:r>
              <a:rPr lang="en-US" sz="2400" dirty="0">
                <a:latin typeface="+mn-lt"/>
              </a:rPr>
              <a:t>1. What is academic integrity?  </a:t>
            </a:r>
          </a:p>
          <a:p>
            <a:pPr marL="1488282" lvl="5" indent="-255588">
              <a:buClr>
                <a:schemeClr val="tx1"/>
              </a:buClr>
              <a:buFont typeface="Wingdings" pitchFamily="2" charset="2"/>
              <a:buChar char="§"/>
            </a:pPr>
            <a:r>
              <a:rPr lang="en-US" sz="2400" dirty="0">
                <a:latin typeface="+mn-lt"/>
              </a:rPr>
              <a:t>Honesty – standards – NO COPYING</a:t>
            </a:r>
          </a:p>
          <a:p>
            <a:pPr marL="266700" indent="-255588">
              <a:buClr>
                <a:schemeClr val="tx1"/>
              </a:buClr>
              <a:buFont typeface="Wingdings" pitchFamily="2" charset="2"/>
              <a:buChar char="§"/>
            </a:pPr>
            <a:endParaRPr lang="en-US" sz="2400" dirty="0">
              <a:latin typeface="+mn-lt"/>
            </a:endParaRPr>
          </a:p>
          <a:p>
            <a:pPr marL="11112" indent="0">
              <a:buClr>
                <a:schemeClr val="tx1"/>
              </a:buClr>
              <a:buNone/>
            </a:pPr>
            <a:r>
              <a:rPr lang="en-US" sz="2400" dirty="0">
                <a:latin typeface="+mn-lt"/>
              </a:rPr>
              <a:t>2. Why care? </a:t>
            </a:r>
          </a:p>
          <a:p>
            <a:pPr marL="1488282" lvl="5" indent="-255588">
              <a:buClr>
                <a:schemeClr val="tx1"/>
              </a:buClr>
              <a:buFont typeface="Wingdings" pitchFamily="2" charset="2"/>
              <a:buChar char="§"/>
            </a:pPr>
            <a:r>
              <a:rPr lang="en-US" sz="2400" dirty="0">
                <a:latin typeface="+mn-lt"/>
              </a:rPr>
              <a:t>Learning – adds value</a:t>
            </a:r>
          </a:p>
          <a:p>
            <a:pPr marL="1488282" lvl="5" indent="-255588">
              <a:buClr>
                <a:schemeClr val="tx1"/>
              </a:buClr>
              <a:buFont typeface="Wingdings" pitchFamily="2" charset="2"/>
              <a:buChar char="§"/>
            </a:pPr>
            <a:r>
              <a:rPr lang="en-US" sz="2400" dirty="0">
                <a:latin typeface="+mn-lt"/>
              </a:rPr>
              <a:t>penalties</a:t>
            </a:r>
          </a:p>
          <a:p>
            <a:pPr marL="266700" indent="-255588">
              <a:buClr>
                <a:schemeClr val="tx1"/>
              </a:buClr>
              <a:buFont typeface="Wingdings" pitchFamily="2" charset="2"/>
              <a:buChar char="§"/>
            </a:pPr>
            <a:endParaRPr lang="en-US" sz="2400" dirty="0">
              <a:latin typeface="+mn-lt"/>
            </a:endParaRPr>
          </a:p>
          <a:p>
            <a:pPr marL="11112" indent="0">
              <a:buClr>
                <a:schemeClr val="tx1"/>
              </a:buClr>
              <a:buNone/>
            </a:pPr>
            <a:r>
              <a:rPr lang="en-US" sz="2400" dirty="0">
                <a:latin typeface="+mn-lt"/>
              </a:rPr>
              <a:t>3. How to keep out of trouble?</a:t>
            </a:r>
          </a:p>
          <a:p>
            <a:pPr marL="1488282" lvl="5" indent="-255588">
              <a:buClr>
                <a:schemeClr val="tx1"/>
              </a:buClr>
              <a:buFont typeface="Wingdings" pitchFamily="2" charset="2"/>
              <a:buChar char="§"/>
            </a:pPr>
            <a:r>
              <a:rPr lang="en-US" sz="2400" dirty="0">
                <a:latin typeface="+mn-lt"/>
              </a:rPr>
              <a:t>only submit your original work</a:t>
            </a:r>
          </a:p>
          <a:p>
            <a:pPr marL="1488282" lvl="5" indent="-255588">
              <a:buClr>
                <a:schemeClr val="tx1"/>
              </a:buClr>
              <a:buFont typeface="Wingdings" pitchFamily="2" charset="2"/>
              <a:buChar char="§"/>
            </a:pPr>
            <a:r>
              <a:rPr lang="en-US" sz="2400" dirty="0">
                <a:latin typeface="+mn-lt"/>
              </a:rPr>
              <a:t>protect your code</a:t>
            </a:r>
          </a:p>
          <a:p>
            <a:pPr marL="1488282" lvl="5" indent="-255588">
              <a:buClr>
                <a:schemeClr val="tx1"/>
              </a:buClr>
              <a:buFont typeface="Wingdings" pitchFamily="2" charset="2"/>
              <a:buChar char="§"/>
            </a:pPr>
            <a:r>
              <a:rPr lang="en-US" sz="2400" dirty="0">
                <a:latin typeface="+mn-lt"/>
              </a:rPr>
              <a:t>ask TA or prof for help</a:t>
            </a:r>
          </a:p>
          <a:p>
            <a:pPr marL="1488282" lvl="5" indent="-255588">
              <a:buClr>
                <a:schemeClr val="tx1"/>
              </a:buClr>
              <a:buFont typeface="Wingdings" pitchFamily="2" charset="2"/>
              <a:buChar char="§"/>
            </a:pPr>
            <a:r>
              <a:rPr lang="en-US" sz="2400" dirty="0">
                <a:latin typeface="+mn-lt"/>
              </a:rPr>
              <a:t>complete quiz</a:t>
            </a:r>
          </a:p>
          <a:p>
            <a:pPr marL="266700" indent="-255588">
              <a:buClr>
                <a:schemeClr val="tx1"/>
              </a:buClr>
              <a:buFont typeface="Wingdings" pitchFamily="2" charset="2"/>
              <a:buChar char="§"/>
            </a:pPr>
            <a:endParaRPr lang="en-US" sz="1800" dirty="0"/>
          </a:p>
        </p:txBody>
      </p:sp>
      <p:pic>
        <p:nvPicPr>
          <p:cNvPr id="3" name="Graphic 2" descr="Icon of a smilely face to complement the list if ways to maintain academic integrity.">
            <a:extLst>
              <a:ext uri="{FF2B5EF4-FFF2-40B4-BE49-F238E27FC236}">
                <a16:creationId xmlns:a16="http://schemas.microsoft.com/office/drawing/2014/main" id="{2B12F6EC-0C87-2F43-8E60-4D5D1AE82624}"/>
              </a:ext>
              <a:ext uri="{C183D7F6-B498-43B3-948B-1728B52AA6E4}">
                <adec:decorative xmlns:adec="http://schemas.microsoft.com/office/drawing/2017/decorative" val="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93534" y="5057750"/>
            <a:ext cx="1525613" cy="1525613"/>
          </a:xfrm>
          <a:prstGeom prst="rect">
            <a:avLst/>
          </a:prstGeom>
        </p:spPr>
      </p:pic>
    </p:spTree>
    <p:extLst>
      <p:ext uri="{BB962C8B-B14F-4D97-AF65-F5344CB8AC3E}">
        <p14:creationId xmlns:p14="http://schemas.microsoft.com/office/powerpoint/2010/main" val="1338350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975064" y="274637"/>
            <a:ext cx="6566035" cy="1143000"/>
          </a:xfrm>
        </p:spPr>
        <p:txBody>
          <a:bodyPr/>
          <a:lstStyle/>
          <a:p>
            <a:r>
              <a:rPr lang="en-US" sz="3200" dirty="0"/>
              <a:t>References</a:t>
            </a:r>
          </a:p>
        </p:txBody>
      </p:sp>
      <p:sp>
        <p:nvSpPr>
          <p:cNvPr id="4" name="Rectangle 3">
            <a:extLst>
              <a:ext uri="{FF2B5EF4-FFF2-40B4-BE49-F238E27FC236}">
                <a16:creationId xmlns:a16="http://schemas.microsoft.com/office/drawing/2014/main" id="{9D66572A-2972-504B-BDF9-75A29C18ADCC}"/>
              </a:ext>
            </a:extLst>
          </p:cNvPr>
          <p:cNvSpPr/>
          <p:nvPr/>
        </p:nvSpPr>
        <p:spPr>
          <a:xfrm>
            <a:off x="1960073" y="1587632"/>
            <a:ext cx="6566035" cy="4401205"/>
          </a:xfrm>
          <a:prstGeom prst="rect">
            <a:avLst/>
          </a:prstGeom>
        </p:spPr>
        <p:txBody>
          <a:bodyPr wrap="square">
            <a:spAutoFit/>
          </a:bodyPr>
          <a:lstStyle/>
          <a:p>
            <a:r>
              <a:rPr lang="en-US" dirty="0"/>
              <a:t>[1] University of Guelph. (2020). </a:t>
            </a:r>
            <a:r>
              <a:rPr lang="en-US" i="1" dirty="0"/>
              <a:t>Academic Integrity | Academic Integrity</a:t>
            </a:r>
            <a:r>
              <a:rPr lang="en-US" dirty="0"/>
              <a:t>. [online] Available at: https://</a:t>
            </a:r>
            <a:r>
              <a:rPr lang="en-US" dirty="0" err="1"/>
              <a:t>academicintegrity.uoguelph.ca</a:t>
            </a:r>
            <a:r>
              <a:rPr lang="en-US" dirty="0"/>
              <a:t>/academic-integrity [Accessed 9 Jan. 2020].</a:t>
            </a:r>
          </a:p>
          <a:p>
            <a:endParaRPr lang="en-US" dirty="0"/>
          </a:p>
          <a:p>
            <a:r>
              <a:rPr lang="en-US" dirty="0"/>
              <a:t>[2] Office of </a:t>
            </a:r>
            <a:r>
              <a:rPr lang="en-US" dirty="0" err="1"/>
              <a:t>Registrarial</a:t>
            </a:r>
            <a:r>
              <a:rPr lang="en-US" dirty="0"/>
              <a:t> Services, University of Guelph. (2020). </a:t>
            </a:r>
            <a:r>
              <a:rPr lang="en-US" i="1" dirty="0"/>
              <a:t>Penalties | Academic Misconduct | VIII. Undergraduate Degree Regulations and Procedures | 2019-2020 Undergraduate Calendar | University of Guelph. </a:t>
            </a:r>
            <a:r>
              <a:rPr lang="en-US" dirty="0"/>
              <a:t>[online] </a:t>
            </a:r>
            <a:r>
              <a:rPr lang="en-US" dirty="0" err="1"/>
              <a:t>Uoguelph.ca</a:t>
            </a:r>
            <a:r>
              <a:rPr lang="en-US" dirty="0"/>
              <a:t>. Available at: https://</a:t>
            </a:r>
            <a:r>
              <a:rPr lang="en-US" dirty="0" err="1"/>
              <a:t>www.uoguelph.ca</a:t>
            </a:r>
            <a:r>
              <a:rPr lang="en-US" dirty="0"/>
              <a:t>/registrar/calendars/undergraduate/current/c08/c08-amisconductpen.shtml [Accessed 9 Jan. 2020].</a:t>
            </a:r>
          </a:p>
          <a:p>
            <a:endParaRPr lang="en-US" dirty="0"/>
          </a:p>
          <a:p>
            <a:r>
              <a:rPr lang="en-US" dirty="0"/>
              <a:t>[3] Department of Computer Science, University of Toronto. (no date). </a:t>
            </a:r>
            <a:r>
              <a:rPr lang="en-US" i="1" dirty="0"/>
              <a:t>How to avoid offending.</a:t>
            </a:r>
            <a:r>
              <a:rPr lang="en-US" dirty="0"/>
              <a:t> [online] </a:t>
            </a:r>
            <a:r>
              <a:rPr lang="en-US" dirty="0" err="1"/>
              <a:t>Cs.toronto.edu</a:t>
            </a:r>
            <a:r>
              <a:rPr lang="en-US" dirty="0"/>
              <a:t>. Available at: http://</a:t>
            </a:r>
            <a:r>
              <a:rPr lang="en-US" dirty="0" err="1"/>
              <a:t>www.cs.toronto.edu</a:t>
            </a:r>
            <a:r>
              <a:rPr lang="en-US" dirty="0"/>
              <a:t>/~</a:t>
            </a:r>
            <a:r>
              <a:rPr lang="en-US" dirty="0" err="1"/>
              <a:t>clarke</a:t>
            </a:r>
            <a:r>
              <a:rPr lang="en-US" dirty="0"/>
              <a:t>/</a:t>
            </a:r>
            <a:r>
              <a:rPr lang="en-US" dirty="0" err="1"/>
              <a:t>acoffences</a:t>
            </a:r>
            <a:r>
              <a:rPr lang="en-US" dirty="0"/>
              <a:t>/</a:t>
            </a:r>
            <a:r>
              <a:rPr lang="en-US" dirty="0" err="1"/>
              <a:t>hownottooffend.html</a:t>
            </a:r>
            <a:r>
              <a:rPr lang="en-US" dirty="0"/>
              <a:t> [Accessed 9 Jan. 2020].</a:t>
            </a:r>
          </a:p>
          <a:p>
            <a:endParaRPr lang="en-US" dirty="0"/>
          </a:p>
          <a:p>
            <a:r>
              <a:rPr lang="en-US" dirty="0"/>
              <a:t>[4] Bailey, J. (2017). </a:t>
            </a:r>
            <a:r>
              <a:rPr lang="en-US" i="1" dirty="0"/>
              <a:t>Plagiarism and Programming: How to Code Without Plagiarizing</a:t>
            </a:r>
            <a:r>
              <a:rPr lang="en-US" dirty="0"/>
              <a:t>. [online] Available at: https://</a:t>
            </a:r>
            <a:r>
              <a:rPr lang="en-US" dirty="0" err="1"/>
              <a:t>www.turnitin.com</a:t>
            </a:r>
            <a:r>
              <a:rPr lang="en-US" dirty="0"/>
              <a:t>/blog/plagiarism-and-programming-how-to-code-without-plagiarizing-2 [Accessed 9 Jan. 2020].</a:t>
            </a:r>
          </a:p>
          <a:p>
            <a:endParaRPr lang="en-US" dirty="0"/>
          </a:p>
        </p:txBody>
      </p:sp>
    </p:spTree>
    <p:extLst>
      <p:ext uri="{BB962C8B-B14F-4D97-AF65-F5344CB8AC3E}">
        <p14:creationId xmlns:p14="http://schemas.microsoft.com/office/powerpoint/2010/main" val="3578603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975064" y="274637"/>
            <a:ext cx="6566035" cy="1143000"/>
          </a:xfrm>
        </p:spPr>
        <p:txBody>
          <a:bodyPr/>
          <a:lstStyle/>
          <a:p>
            <a:r>
              <a:rPr lang="en-US" sz="3600" dirty="0"/>
              <a:t>Learning Outcomes</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566035" cy="4525963"/>
          </a:xfrm>
        </p:spPr>
        <p:txBody>
          <a:bodyPr/>
          <a:lstStyle/>
          <a:p>
            <a:pPr marL="11112" indent="0">
              <a:buClr>
                <a:schemeClr val="tx1"/>
              </a:buClr>
              <a:buNone/>
            </a:pPr>
            <a:r>
              <a:rPr lang="en-US" sz="2400" dirty="0"/>
              <a:t>1. What is academic integrity?</a:t>
            </a:r>
          </a:p>
          <a:p>
            <a:pPr marL="266700" indent="-255588">
              <a:buClr>
                <a:schemeClr val="tx1"/>
              </a:buClr>
              <a:buFont typeface="Wingdings" pitchFamily="2" charset="2"/>
              <a:buChar char="§"/>
            </a:pPr>
            <a:endParaRPr lang="en-US" sz="2400" dirty="0"/>
          </a:p>
          <a:p>
            <a:pPr marL="11112" indent="0">
              <a:buClr>
                <a:schemeClr val="tx1"/>
              </a:buClr>
              <a:buNone/>
            </a:pPr>
            <a:r>
              <a:rPr lang="en-US" sz="2400" dirty="0"/>
              <a:t>2. Why care?</a:t>
            </a:r>
          </a:p>
          <a:p>
            <a:pPr marL="266700" indent="-255588">
              <a:buClr>
                <a:schemeClr val="tx1"/>
              </a:buClr>
              <a:buFont typeface="Wingdings" pitchFamily="2" charset="2"/>
              <a:buChar char="§"/>
            </a:pPr>
            <a:endParaRPr lang="en-US" sz="2400" dirty="0"/>
          </a:p>
          <a:p>
            <a:pPr marL="11112" indent="0">
              <a:buClr>
                <a:schemeClr val="tx1"/>
              </a:buClr>
              <a:buNone/>
            </a:pPr>
            <a:r>
              <a:rPr lang="en-US" sz="2400" dirty="0"/>
              <a:t>3. How to keep out of trouble?</a:t>
            </a:r>
          </a:p>
        </p:txBody>
      </p:sp>
      <p:pic>
        <p:nvPicPr>
          <p:cNvPr id="3" name="Graphic 2" descr="Checklist to represent list of learning outcomes.">
            <a:extLst>
              <a:ext uri="{FF2B5EF4-FFF2-40B4-BE49-F238E27FC236}">
                <a16:creationId xmlns:a16="http://schemas.microsoft.com/office/drawing/2014/main" id="{AFBC108D-FF9C-DC4F-AE6A-4AD4963DF152}"/>
              </a:ext>
              <a:ext uri="{C183D7F6-B498-43B3-948B-1728B52AA6E4}">
                <adec:decorative xmlns:adec="http://schemas.microsoft.com/office/drawing/2017/decorative" val="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0040" y="3724675"/>
            <a:ext cx="2584061" cy="2584061"/>
          </a:xfrm>
          <a:prstGeom prst="rect">
            <a:avLst/>
          </a:prstGeom>
        </p:spPr>
      </p:pic>
    </p:spTree>
    <p:extLst>
      <p:ext uri="{BB962C8B-B14F-4D97-AF65-F5344CB8AC3E}">
        <p14:creationId xmlns:p14="http://schemas.microsoft.com/office/powerpoint/2010/main" val="2719263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975064" y="274637"/>
            <a:ext cx="6566035" cy="1143000"/>
          </a:xfrm>
        </p:spPr>
        <p:txBody>
          <a:bodyPr/>
          <a:lstStyle/>
          <a:p>
            <a:r>
              <a:rPr lang="en-US" sz="3600" dirty="0"/>
              <a:t>Academic Integrity is…</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756612" y="1600205"/>
            <a:ext cx="6784488" cy="4525963"/>
          </a:xfrm>
        </p:spPr>
        <p:txBody>
          <a:bodyPr/>
          <a:lstStyle/>
          <a:p>
            <a:pPr marL="11112" indent="0">
              <a:buClr>
                <a:schemeClr val="tx1"/>
              </a:buClr>
              <a:buNone/>
            </a:pPr>
            <a:r>
              <a:rPr lang="en-CA" sz="2400" dirty="0"/>
              <a:t>… a code of ethics that </a:t>
            </a:r>
          </a:p>
          <a:p>
            <a:pPr marL="11112" indent="0">
              <a:buClr>
                <a:schemeClr val="tx1"/>
              </a:buClr>
              <a:buNone/>
            </a:pPr>
            <a:endParaRPr lang="en-CA" sz="2400" dirty="0"/>
          </a:p>
          <a:p>
            <a:pPr marL="11112" indent="0">
              <a:buClr>
                <a:schemeClr val="tx1"/>
              </a:buClr>
              <a:buNone/>
            </a:pPr>
            <a:r>
              <a:rPr lang="en-CA" sz="2400" dirty="0"/>
              <a:t>preserves the honesty and intellectual standards </a:t>
            </a:r>
          </a:p>
          <a:p>
            <a:pPr marL="11112" indent="0">
              <a:buClr>
                <a:schemeClr val="tx1"/>
              </a:buClr>
              <a:buNone/>
            </a:pPr>
            <a:endParaRPr lang="en-CA" sz="2400" dirty="0"/>
          </a:p>
          <a:p>
            <a:pPr marL="11112" indent="0">
              <a:buClr>
                <a:schemeClr val="tx1"/>
              </a:buClr>
              <a:buNone/>
            </a:pPr>
            <a:r>
              <a:rPr lang="en-CA" sz="2400" dirty="0"/>
              <a:t>of research and learning in academia [1].</a:t>
            </a:r>
          </a:p>
          <a:p>
            <a:pPr marL="266700" indent="-255588">
              <a:buClr>
                <a:schemeClr val="tx1"/>
              </a:buClr>
              <a:buFont typeface="Wingdings" pitchFamily="2" charset="2"/>
              <a:buChar char="§"/>
            </a:pPr>
            <a:endParaRPr lang="en-CA" sz="2400" dirty="0"/>
          </a:p>
          <a:p>
            <a:pPr marL="266700" indent="-255588">
              <a:buClr>
                <a:schemeClr val="tx1"/>
              </a:buClr>
              <a:buFont typeface="Wingdings" pitchFamily="2" charset="2"/>
              <a:buChar char="§"/>
            </a:pPr>
            <a:endParaRPr lang="en-US" sz="1800" dirty="0"/>
          </a:p>
        </p:txBody>
      </p:sp>
      <p:pic>
        <p:nvPicPr>
          <p:cNvPr id="3" name="Graphic 2" descr="Star to indicate academic integrity is a desired standard.">
            <a:extLst>
              <a:ext uri="{FF2B5EF4-FFF2-40B4-BE49-F238E27FC236}">
                <a16:creationId xmlns:a16="http://schemas.microsoft.com/office/drawing/2014/main" id="{A3D81CA6-0307-924D-A27F-A54907B0934F}"/>
              </a:ext>
              <a:ext uri="{C183D7F6-B498-43B3-948B-1728B52AA6E4}">
                <adec:decorative xmlns:adec="http://schemas.microsoft.com/office/drawing/2017/decorative" val="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07070" y="4025684"/>
            <a:ext cx="1914041" cy="1914041"/>
          </a:xfrm>
          <a:prstGeom prst="rect">
            <a:avLst/>
          </a:prstGeom>
        </p:spPr>
      </p:pic>
    </p:spTree>
    <p:extLst>
      <p:ext uri="{BB962C8B-B14F-4D97-AF65-F5344CB8AC3E}">
        <p14:creationId xmlns:p14="http://schemas.microsoft.com/office/powerpoint/2010/main" val="196069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80474" y="286669"/>
            <a:ext cx="8783052" cy="1143000"/>
          </a:xfrm>
        </p:spPr>
        <p:txBody>
          <a:bodyPr/>
          <a:lstStyle/>
          <a:p>
            <a:r>
              <a:rPr lang="en-US" sz="3600" dirty="0"/>
              <a:t>In practice Academic Integrity means…</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566035" cy="4525963"/>
          </a:xfrm>
        </p:spPr>
        <p:txBody>
          <a:bodyPr/>
          <a:lstStyle/>
          <a:p>
            <a:pPr marL="11112" indent="0">
              <a:buClr>
                <a:schemeClr val="tx1"/>
              </a:buClr>
              <a:buNone/>
            </a:pPr>
            <a:r>
              <a:rPr lang="en-US" sz="2400" dirty="0"/>
              <a:t>NO COPYING! [1]</a:t>
            </a:r>
          </a:p>
          <a:p>
            <a:pPr marL="11112" indent="0">
              <a:buClr>
                <a:schemeClr val="tx1"/>
              </a:buClr>
              <a:buNone/>
            </a:pPr>
            <a:endParaRPr lang="en-US" sz="2400" dirty="0"/>
          </a:p>
          <a:p>
            <a:pPr marL="716757" lvl="2" indent="-255588">
              <a:buClr>
                <a:schemeClr val="tx1"/>
              </a:buClr>
              <a:buFont typeface="Wingdings" pitchFamily="2" charset="2"/>
              <a:buChar char="§"/>
            </a:pPr>
            <a:r>
              <a:rPr lang="en-US" sz="2400" dirty="0"/>
              <a:t>friends or group members</a:t>
            </a:r>
          </a:p>
          <a:p>
            <a:pPr marL="716757" lvl="2" indent="-255588">
              <a:buClr>
                <a:schemeClr val="tx1"/>
              </a:buClr>
              <a:buFont typeface="Wingdings" pitchFamily="2" charset="2"/>
              <a:buChar char="§"/>
            </a:pPr>
            <a:endParaRPr lang="en-US" sz="2400" dirty="0"/>
          </a:p>
          <a:p>
            <a:pPr marL="716757" lvl="2" indent="-255588">
              <a:buClr>
                <a:schemeClr val="tx1"/>
              </a:buClr>
              <a:buFont typeface="Wingdings" pitchFamily="2" charset="2"/>
              <a:buChar char="§"/>
            </a:pPr>
            <a:r>
              <a:rPr lang="en-US" sz="2400" dirty="0"/>
              <a:t>pre-written code, </a:t>
            </a:r>
          </a:p>
          <a:p>
            <a:pPr marL="718344" lvl="3">
              <a:buClr>
                <a:schemeClr val="tx1"/>
              </a:buClr>
              <a:buNone/>
            </a:pPr>
            <a:r>
              <a:rPr lang="en-US" sz="2400" dirty="0"/>
              <a:t>e.g. </a:t>
            </a:r>
            <a:r>
              <a:rPr lang="en-US" sz="2400" dirty="0" err="1"/>
              <a:t>GeeksforGeeks</a:t>
            </a:r>
            <a:r>
              <a:rPr lang="en-US" sz="2400" dirty="0"/>
              <a:t>, GitHub</a:t>
            </a:r>
          </a:p>
          <a:p>
            <a:pPr marL="718344" lvl="3">
              <a:buClr>
                <a:schemeClr val="tx1"/>
              </a:buClr>
              <a:buNone/>
            </a:pPr>
            <a:endParaRPr lang="en-US" sz="2400" dirty="0"/>
          </a:p>
          <a:p>
            <a:pPr marL="716757" lvl="2" indent="-255588">
              <a:buClr>
                <a:schemeClr val="tx1"/>
              </a:buClr>
              <a:buFont typeface="Wingdings" pitchFamily="2" charset="2"/>
              <a:buChar char="§"/>
            </a:pPr>
            <a:r>
              <a:rPr lang="en-US" sz="2400" dirty="0"/>
              <a:t>online tutoring companies </a:t>
            </a:r>
          </a:p>
          <a:p>
            <a:pPr marL="461169" lvl="2">
              <a:buClr>
                <a:schemeClr val="tx1"/>
              </a:buClr>
              <a:buNone/>
            </a:pPr>
            <a:r>
              <a:rPr lang="en-US" sz="2400" dirty="0"/>
              <a:t>   e.g. Chegg</a:t>
            </a:r>
          </a:p>
          <a:p>
            <a:pPr marL="716757" lvl="2" indent="-255588">
              <a:buClr>
                <a:schemeClr val="tx1"/>
              </a:buClr>
              <a:buFont typeface="Wingdings" pitchFamily="2" charset="2"/>
              <a:buChar char="§"/>
            </a:pPr>
            <a:endParaRPr lang="en-US" sz="2400" dirty="0"/>
          </a:p>
        </p:txBody>
      </p:sp>
      <p:grpSp>
        <p:nvGrpSpPr>
          <p:cNvPr id="19" name="Group 18" descr="Paper being copied with a red x through it to indicate that copying is not allowed.">
            <a:extLst>
              <a:ext uri="{FF2B5EF4-FFF2-40B4-BE49-F238E27FC236}">
                <a16:creationId xmlns:a16="http://schemas.microsoft.com/office/drawing/2014/main" id="{B1C9E153-F563-6949-ADE7-B409E44941B1}"/>
              </a:ext>
              <a:ext uri="{C183D7F6-B498-43B3-948B-1728B52AA6E4}">
                <adec:decorative xmlns:adec="http://schemas.microsoft.com/office/drawing/2017/decorative" val="0"/>
              </a:ext>
            </a:extLst>
          </p:cNvPr>
          <p:cNvGrpSpPr/>
          <p:nvPr/>
        </p:nvGrpSpPr>
        <p:grpSpPr>
          <a:xfrm>
            <a:off x="5258081" y="4783159"/>
            <a:ext cx="3173306" cy="1680598"/>
            <a:chOff x="5123529" y="4500281"/>
            <a:chExt cx="3173306" cy="1680598"/>
          </a:xfrm>
        </p:grpSpPr>
        <p:pic>
          <p:nvPicPr>
            <p:cNvPr id="8" name="Graphic 7" descr="Document">
              <a:extLst>
                <a:ext uri="{FF2B5EF4-FFF2-40B4-BE49-F238E27FC236}">
                  <a16:creationId xmlns:a16="http://schemas.microsoft.com/office/drawing/2014/main" id="{95DAB2C7-36BC-A847-B618-B83A69C49A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32314" y="4661647"/>
              <a:ext cx="1464521" cy="1464521"/>
            </a:xfrm>
            <a:prstGeom prst="rect">
              <a:avLst/>
            </a:prstGeom>
          </p:spPr>
        </p:pic>
        <p:pic>
          <p:nvPicPr>
            <p:cNvPr id="9" name="Graphic 8" descr="Document">
              <a:extLst>
                <a:ext uri="{FF2B5EF4-FFF2-40B4-BE49-F238E27FC236}">
                  <a16:creationId xmlns:a16="http://schemas.microsoft.com/office/drawing/2014/main" id="{98240DDE-4254-7642-AECE-DB72065F02C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123529" y="4661646"/>
              <a:ext cx="1464521" cy="1464521"/>
            </a:xfrm>
            <a:prstGeom prst="rect">
              <a:avLst/>
            </a:prstGeom>
          </p:spPr>
        </p:pic>
        <p:sp>
          <p:nvSpPr>
            <p:cNvPr id="10" name="Right Arrow 9">
              <a:extLst>
                <a:ext uri="{FF2B5EF4-FFF2-40B4-BE49-F238E27FC236}">
                  <a16:creationId xmlns:a16="http://schemas.microsoft.com/office/drawing/2014/main" id="{35D946E6-371A-704B-A2FB-1DA0BD545AD1}"/>
                </a:ext>
              </a:extLst>
            </p:cNvPr>
            <p:cNvSpPr/>
            <p:nvPr/>
          </p:nvSpPr>
          <p:spPr>
            <a:xfrm>
              <a:off x="6436660" y="5393906"/>
              <a:ext cx="537882" cy="46901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58FFC6FF-573A-7043-97D6-2AA77FBC0F12}"/>
                </a:ext>
              </a:extLst>
            </p:cNvPr>
            <p:cNvCxnSpPr>
              <a:cxnSpLocks/>
            </p:cNvCxnSpPr>
            <p:nvPr/>
          </p:nvCxnSpPr>
          <p:spPr>
            <a:xfrm>
              <a:off x="5367793" y="4554069"/>
              <a:ext cx="2775103" cy="1572098"/>
            </a:xfrm>
            <a:prstGeom prst="line">
              <a:avLst/>
            </a:prstGeom>
            <a:ln w="1143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4C188B6-C5E4-E64C-AC1F-34FC82B592D5}"/>
                </a:ext>
              </a:extLst>
            </p:cNvPr>
            <p:cNvCxnSpPr>
              <a:cxnSpLocks/>
            </p:cNvCxnSpPr>
            <p:nvPr/>
          </p:nvCxnSpPr>
          <p:spPr>
            <a:xfrm flipV="1">
              <a:off x="5258081" y="4500281"/>
              <a:ext cx="2750263" cy="1680598"/>
            </a:xfrm>
            <a:prstGeom prst="line">
              <a:avLst/>
            </a:prstGeom>
            <a:ln w="1143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66531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864527" y="347749"/>
            <a:ext cx="7414945" cy="1143000"/>
          </a:xfrm>
        </p:spPr>
        <p:txBody>
          <a:bodyPr/>
          <a:lstStyle/>
          <a:p>
            <a:r>
              <a:rPr lang="en-US" sz="3600" dirty="0"/>
              <a:t>Academic Integrity also means…</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566035" cy="4525963"/>
          </a:xfrm>
        </p:spPr>
        <p:txBody>
          <a:bodyPr/>
          <a:lstStyle/>
          <a:p>
            <a:pPr marL="716757" lvl="2"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No cheating [1]</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No falsifying program outputs [1]</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Citing your sources [1]</a:t>
            </a:r>
          </a:p>
        </p:txBody>
      </p:sp>
      <p:pic>
        <p:nvPicPr>
          <p:cNvPr id="4" name="Graphic 3" descr="Pencil to represent the things a student needs to do to maintain integrity.">
            <a:extLst>
              <a:ext uri="{FF2B5EF4-FFF2-40B4-BE49-F238E27FC236}">
                <a16:creationId xmlns:a16="http://schemas.microsoft.com/office/drawing/2014/main" id="{BB06839A-B4CF-2D4B-A329-75071F264AC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711736" y="4343395"/>
            <a:ext cx="1595356" cy="1595356"/>
          </a:xfrm>
          <a:prstGeom prst="rect">
            <a:avLst/>
          </a:prstGeom>
        </p:spPr>
      </p:pic>
    </p:spTree>
    <p:extLst>
      <p:ext uri="{BB962C8B-B14F-4D97-AF65-F5344CB8AC3E}">
        <p14:creationId xmlns:p14="http://schemas.microsoft.com/office/powerpoint/2010/main" val="2451482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975064" y="274637"/>
            <a:ext cx="6566035" cy="1143000"/>
          </a:xfrm>
        </p:spPr>
        <p:txBody>
          <a:bodyPr/>
          <a:lstStyle/>
          <a:p>
            <a:r>
              <a:rPr lang="en-US" sz="3600" dirty="0"/>
              <a:t>Why care?</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566035" cy="4525963"/>
          </a:xfrm>
        </p:spPr>
        <p:txBody>
          <a:bodyPr/>
          <a:lstStyle/>
          <a:p>
            <a:pPr marL="11112" indent="0">
              <a:buClr>
                <a:schemeClr val="tx1"/>
              </a:buClr>
              <a:buNone/>
            </a:pPr>
            <a:r>
              <a:rPr lang="en-US" sz="2400" dirty="0"/>
              <a:t>Academic integrity:</a:t>
            </a:r>
          </a:p>
          <a:p>
            <a:pPr marL="11112" indent="0">
              <a:buClr>
                <a:schemeClr val="tx1"/>
              </a:buClr>
              <a:buNone/>
            </a:pPr>
            <a:endParaRPr lang="en-US" sz="2400" dirty="0"/>
          </a:p>
          <a:p>
            <a:pPr marL="266700" indent="-255588">
              <a:buClr>
                <a:schemeClr val="tx1"/>
              </a:buClr>
              <a:buFont typeface="Wingdings" pitchFamily="2" charset="2"/>
              <a:buChar char="§"/>
            </a:pPr>
            <a:r>
              <a:rPr lang="en-US" sz="2400" dirty="0"/>
              <a:t>promotes learning [1]</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creates trust [1]</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upholds standards</a:t>
            </a:r>
          </a:p>
          <a:p>
            <a:pPr marL="266700" indent="-255588">
              <a:buClr>
                <a:schemeClr val="tx1"/>
              </a:buClr>
              <a:buFont typeface="Wingdings" pitchFamily="2" charset="2"/>
              <a:buChar char="§"/>
            </a:pPr>
            <a:endParaRPr lang="en-US" sz="2400" dirty="0"/>
          </a:p>
          <a:p>
            <a:pPr marL="266700" indent="-255588">
              <a:buClr>
                <a:schemeClr val="tx1"/>
              </a:buClr>
              <a:buFont typeface="Wingdings" pitchFamily="2" charset="2"/>
              <a:buChar char="§"/>
            </a:pPr>
            <a:r>
              <a:rPr lang="en-US" sz="2400" dirty="0"/>
              <a:t>gives value to your degree [1]</a:t>
            </a:r>
          </a:p>
          <a:p>
            <a:pPr marL="266700" indent="-255588">
              <a:buClr>
                <a:schemeClr val="tx1"/>
              </a:buClr>
              <a:buFont typeface="Wingdings" pitchFamily="2" charset="2"/>
              <a:buChar char="§"/>
            </a:pPr>
            <a:endParaRPr lang="en-US" sz="1800" dirty="0"/>
          </a:p>
          <a:p>
            <a:pPr marL="266700" indent="-255588">
              <a:buClr>
                <a:schemeClr val="tx1"/>
              </a:buClr>
              <a:buFont typeface="Wingdings" pitchFamily="2" charset="2"/>
              <a:buChar char="§"/>
            </a:pPr>
            <a:endParaRPr lang="en-US" sz="1800" dirty="0"/>
          </a:p>
          <a:p>
            <a:pPr marL="266700" indent="-255588">
              <a:buClr>
                <a:schemeClr val="tx1"/>
              </a:buClr>
              <a:buFont typeface="Wingdings" pitchFamily="2" charset="2"/>
              <a:buChar char="§"/>
            </a:pPr>
            <a:endParaRPr lang="en-US" sz="1800" dirty="0"/>
          </a:p>
        </p:txBody>
      </p:sp>
      <p:pic>
        <p:nvPicPr>
          <p:cNvPr id="5" name="Graphic 4" descr="Lightbulb with a gear inside it to represent the reasons why people need to care about integrity.">
            <a:extLst>
              <a:ext uri="{FF2B5EF4-FFF2-40B4-BE49-F238E27FC236}">
                <a16:creationId xmlns:a16="http://schemas.microsoft.com/office/drawing/2014/main" id="{FB3D8FE9-2E69-3D4E-9AAA-9E6572C335C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58410" y="2278485"/>
            <a:ext cx="1821051" cy="1821051"/>
          </a:xfrm>
          <a:prstGeom prst="rect">
            <a:avLst/>
          </a:prstGeom>
        </p:spPr>
      </p:pic>
    </p:spTree>
    <p:extLst>
      <p:ext uri="{BB962C8B-B14F-4D97-AF65-F5344CB8AC3E}">
        <p14:creationId xmlns:p14="http://schemas.microsoft.com/office/powerpoint/2010/main" val="1308832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975064" y="274637"/>
            <a:ext cx="6566035" cy="1143000"/>
          </a:xfrm>
        </p:spPr>
        <p:txBody>
          <a:bodyPr/>
          <a:lstStyle/>
          <a:p>
            <a:r>
              <a:rPr lang="en-US" sz="3600" dirty="0"/>
              <a:t>Why should YOU care?</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566035" cy="4983158"/>
          </a:xfrm>
        </p:spPr>
        <p:txBody>
          <a:bodyPr/>
          <a:lstStyle/>
          <a:p>
            <a:pPr marL="11112" indent="0">
              <a:buClr>
                <a:schemeClr val="tx1"/>
              </a:buClr>
              <a:buNone/>
            </a:pPr>
            <a:r>
              <a:rPr lang="en-US" sz="2400" dirty="0"/>
              <a:t>WE CHECK FOR MISCONDUCT!  </a:t>
            </a:r>
          </a:p>
          <a:p>
            <a:pPr marL="11112" indent="0">
              <a:buClr>
                <a:schemeClr val="tx1"/>
              </a:buClr>
              <a:buNone/>
            </a:pPr>
            <a:endParaRPr lang="en-US" sz="2400" dirty="0"/>
          </a:p>
          <a:p>
            <a:pPr marL="11112" indent="0">
              <a:buClr>
                <a:schemeClr val="tx1"/>
              </a:buClr>
              <a:buNone/>
            </a:pPr>
            <a:r>
              <a:rPr lang="en-US" sz="2400" dirty="0"/>
              <a:t>Using software called MOSS.  </a:t>
            </a:r>
          </a:p>
          <a:p>
            <a:pPr marL="11112" indent="0">
              <a:buClr>
                <a:schemeClr val="tx1"/>
              </a:buClr>
              <a:buNone/>
            </a:pPr>
            <a:r>
              <a:rPr lang="en-US" sz="2400" dirty="0"/>
              <a:t>It is NOT fooled by:</a:t>
            </a:r>
          </a:p>
          <a:p>
            <a:pPr marL="11112" indent="0">
              <a:buClr>
                <a:schemeClr val="tx1"/>
              </a:buClr>
              <a:buNone/>
            </a:pPr>
            <a:endParaRPr lang="en-US" sz="2400" dirty="0"/>
          </a:p>
          <a:p>
            <a:pPr marL="354012" indent="-342900">
              <a:buClr>
                <a:schemeClr val="tx1"/>
              </a:buClr>
              <a:buFont typeface="Arial" panose="020B0604020202020204" pitchFamily="34" charset="0"/>
              <a:buChar char="•"/>
            </a:pPr>
            <a:r>
              <a:rPr lang="en-US" sz="2400" dirty="0"/>
              <a:t>Changing variable &amp; function names</a:t>
            </a:r>
          </a:p>
          <a:p>
            <a:pPr marL="354012" indent="-342900">
              <a:buClr>
                <a:schemeClr val="tx1"/>
              </a:buClr>
              <a:buFont typeface="Arial" panose="020B0604020202020204" pitchFamily="34" charset="0"/>
              <a:buChar char="•"/>
            </a:pPr>
            <a:endParaRPr lang="en-US" sz="2400" dirty="0"/>
          </a:p>
          <a:p>
            <a:pPr marL="354012" indent="-342900">
              <a:buClr>
                <a:schemeClr val="tx1"/>
              </a:buClr>
              <a:buFont typeface="Arial" panose="020B0604020202020204" pitchFamily="34" charset="0"/>
              <a:buChar char="•"/>
            </a:pPr>
            <a:r>
              <a:rPr lang="en-US" sz="2400" dirty="0"/>
              <a:t>Using different tabbing, adding whitespace</a:t>
            </a:r>
          </a:p>
          <a:p>
            <a:pPr marL="354012" indent="-342900">
              <a:buClr>
                <a:schemeClr val="tx1"/>
              </a:buClr>
              <a:buFont typeface="Arial" panose="020B0604020202020204" pitchFamily="34" charset="0"/>
              <a:buChar char="•"/>
            </a:pPr>
            <a:endParaRPr lang="en-US" sz="2400" dirty="0"/>
          </a:p>
          <a:p>
            <a:pPr marL="354012" indent="-342900">
              <a:buClr>
                <a:schemeClr val="tx1"/>
              </a:buClr>
              <a:buFont typeface="Arial" panose="020B0604020202020204" pitchFamily="34" charset="0"/>
              <a:buChar char="•"/>
            </a:pPr>
            <a:r>
              <a:rPr lang="en-US" sz="2400" dirty="0"/>
              <a:t>Re-arranging functions &amp; lines</a:t>
            </a:r>
          </a:p>
          <a:p>
            <a:pPr marL="354012" indent="-342900">
              <a:buClr>
                <a:schemeClr val="tx1"/>
              </a:buClr>
              <a:buFont typeface="Arial" panose="020B0604020202020204" pitchFamily="34" charset="0"/>
              <a:buChar char="•"/>
            </a:pPr>
            <a:endParaRPr lang="en-US" sz="2400" dirty="0"/>
          </a:p>
          <a:p>
            <a:pPr marL="354012" indent="-342900">
              <a:buClr>
                <a:schemeClr val="tx1"/>
              </a:buClr>
              <a:buFont typeface="Arial" panose="020B0604020202020204" pitchFamily="34" charset="0"/>
              <a:buChar char="•"/>
            </a:pPr>
            <a:r>
              <a:rPr lang="en-US" sz="2400" dirty="0"/>
              <a:t>Changing or removing comments</a:t>
            </a:r>
          </a:p>
          <a:p>
            <a:pPr marL="11112" indent="0">
              <a:buClr>
                <a:schemeClr val="tx1"/>
              </a:buClr>
              <a:buNone/>
            </a:pPr>
            <a:endParaRPr lang="en-US" sz="1800" dirty="0"/>
          </a:p>
          <a:p>
            <a:pPr marL="11112" indent="0">
              <a:buClr>
                <a:schemeClr val="tx1"/>
              </a:buClr>
              <a:buNone/>
            </a:pPr>
            <a:endParaRPr lang="en-US" sz="1800" dirty="0"/>
          </a:p>
          <a:p>
            <a:pPr marL="266700" indent="-255588">
              <a:buClr>
                <a:schemeClr val="tx1"/>
              </a:buClr>
              <a:buFont typeface="Wingdings" pitchFamily="2" charset="2"/>
              <a:buChar char="§"/>
            </a:pPr>
            <a:endParaRPr lang="en-US" sz="1800" dirty="0"/>
          </a:p>
        </p:txBody>
      </p:sp>
      <p:pic>
        <p:nvPicPr>
          <p:cNvPr id="3" name="Graphic 2" descr="An X to emphasize that attempts to cheat do not work.">
            <a:extLst>
              <a:ext uri="{FF2B5EF4-FFF2-40B4-BE49-F238E27FC236}">
                <a16:creationId xmlns:a16="http://schemas.microsoft.com/office/drawing/2014/main" id="{D98697A7-8317-2547-BF7F-3A98DA4BB0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168935" y="5033073"/>
            <a:ext cx="1231145" cy="1231145"/>
          </a:xfrm>
          <a:prstGeom prst="rect">
            <a:avLst/>
          </a:prstGeom>
        </p:spPr>
      </p:pic>
    </p:spTree>
    <p:extLst>
      <p:ext uri="{BB962C8B-B14F-4D97-AF65-F5344CB8AC3E}">
        <p14:creationId xmlns:p14="http://schemas.microsoft.com/office/powerpoint/2010/main" val="3252721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975064" y="274637"/>
            <a:ext cx="6566035" cy="1143000"/>
          </a:xfrm>
        </p:spPr>
        <p:txBody>
          <a:bodyPr/>
          <a:lstStyle/>
          <a:p>
            <a:r>
              <a:rPr lang="en-US" sz="3600" dirty="0"/>
              <a:t>Penalties for misconduct</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832052" cy="4525963"/>
          </a:xfrm>
        </p:spPr>
        <p:txBody>
          <a:bodyPr/>
          <a:lstStyle/>
          <a:p>
            <a:pPr marL="11112" indent="0">
              <a:buClr>
                <a:schemeClr val="tx1"/>
              </a:buClr>
              <a:buNone/>
            </a:pPr>
            <a:r>
              <a:rPr lang="en-US" sz="2400" dirty="0"/>
              <a:t>Penalties for academic misconduct include:</a:t>
            </a:r>
          </a:p>
          <a:p>
            <a:pPr marL="11112" indent="0">
              <a:buClr>
                <a:schemeClr val="tx1"/>
              </a:buClr>
              <a:buNone/>
            </a:pPr>
            <a:endParaRPr lang="en-US" sz="2400" dirty="0"/>
          </a:p>
          <a:p>
            <a:pPr marL="266700" indent="-255588">
              <a:buClr>
                <a:schemeClr val="tx1"/>
              </a:buClr>
              <a:buFont typeface="Wingdings" pitchFamily="2" charset="2"/>
              <a:buChar char="§"/>
            </a:pPr>
            <a:r>
              <a:rPr lang="en-CA" sz="2400" dirty="0"/>
              <a:t>statement on your academic record [2]</a:t>
            </a:r>
          </a:p>
          <a:p>
            <a:pPr marL="266700" indent="-255588">
              <a:buClr>
                <a:schemeClr val="tx1"/>
              </a:buClr>
              <a:buFont typeface="Wingdings" pitchFamily="2" charset="2"/>
              <a:buChar char="§"/>
            </a:pPr>
            <a:endParaRPr lang="en-CA" sz="2400" dirty="0"/>
          </a:p>
          <a:p>
            <a:pPr marL="266700" indent="-255588">
              <a:buClr>
                <a:schemeClr val="tx1"/>
              </a:buClr>
              <a:buFont typeface="Wingdings" pitchFamily="2" charset="2"/>
              <a:buChar char="§"/>
            </a:pPr>
            <a:r>
              <a:rPr lang="en-CA" sz="2400" dirty="0"/>
              <a:t>zero on the assignment or in course [2]</a:t>
            </a:r>
          </a:p>
          <a:p>
            <a:pPr marL="266700" indent="-255588">
              <a:buClr>
                <a:schemeClr val="tx1"/>
              </a:buClr>
              <a:buFont typeface="Wingdings" pitchFamily="2" charset="2"/>
              <a:buChar char="§"/>
            </a:pPr>
            <a:endParaRPr lang="en-CA" sz="2400" dirty="0"/>
          </a:p>
          <a:p>
            <a:pPr marL="266700" indent="-255588">
              <a:buClr>
                <a:schemeClr val="tx1"/>
              </a:buClr>
              <a:buFont typeface="Wingdings" pitchFamily="2" charset="2"/>
              <a:buChar char="§"/>
            </a:pPr>
            <a:r>
              <a:rPr lang="en-CA" sz="2400" dirty="0"/>
              <a:t>expulsion from the university [2]</a:t>
            </a:r>
          </a:p>
          <a:p>
            <a:pPr marL="266700" indent="-255588">
              <a:buClr>
                <a:schemeClr val="tx1"/>
              </a:buClr>
              <a:buFont typeface="Wingdings" pitchFamily="2" charset="2"/>
              <a:buChar char="§"/>
            </a:pPr>
            <a:endParaRPr lang="en-CA" sz="2400" dirty="0"/>
          </a:p>
          <a:p>
            <a:pPr marL="266700" indent="-255588">
              <a:buClr>
                <a:schemeClr val="tx1"/>
              </a:buClr>
              <a:buFont typeface="Wingdings" pitchFamily="2" charset="2"/>
              <a:buChar char="§"/>
            </a:pPr>
            <a:r>
              <a:rPr lang="en-CA" sz="2400" dirty="0"/>
              <a:t>revocation of a degree [2]</a:t>
            </a:r>
          </a:p>
          <a:p>
            <a:pPr marL="266700" indent="-255588">
              <a:buClr>
                <a:schemeClr val="tx1"/>
              </a:buClr>
              <a:buFont typeface="Wingdings" pitchFamily="2" charset="2"/>
              <a:buChar char="§"/>
            </a:pPr>
            <a:endParaRPr lang="en-US" sz="1800" dirty="0"/>
          </a:p>
        </p:txBody>
      </p:sp>
      <p:pic>
        <p:nvPicPr>
          <p:cNvPr id="4" name="Graphic 3" descr="Handcuffs to represent penalties if you are caught committing misconduct.">
            <a:extLst>
              <a:ext uri="{FF2B5EF4-FFF2-40B4-BE49-F238E27FC236}">
                <a16:creationId xmlns:a16="http://schemas.microsoft.com/office/drawing/2014/main" id="{5088E55E-E5B8-584B-9392-5B1CC0A8A49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64501" y="4552622"/>
            <a:ext cx="1727091" cy="1727091"/>
          </a:xfrm>
          <a:prstGeom prst="rect">
            <a:avLst/>
          </a:prstGeom>
        </p:spPr>
      </p:pic>
    </p:spTree>
    <p:extLst>
      <p:ext uri="{BB962C8B-B14F-4D97-AF65-F5344CB8AC3E}">
        <p14:creationId xmlns:p14="http://schemas.microsoft.com/office/powerpoint/2010/main" val="535976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7DF19DDE-BFF9-C24E-B21B-44AB62DBBB2F}"/>
              </a:ext>
            </a:extLst>
          </p:cNvPr>
          <p:cNvSpPr>
            <a:spLocks noGrp="1"/>
          </p:cNvSpPr>
          <p:nvPr>
            <p:ph type="title"/>
          </p:nvPr>
        </p:nvSpPr>
        <p:spPr>
          <a:xfrm>
            <a:off x="1356852" y="274637"/>
            <a:ext cx="7184247" cy="1143000"/>
          </a:xfrm>
        </p:spPr>
        <p:txBody>
          <a:bodyPr/>
          <a:lstStyle/>
          <a:p>
            <a:r>
              <a:rPr lang="en-US" sz="3600" dirty="0"/>
              <a:t>Notes about misconduct policy</a:t>
            </a:r>
          </a:p>
        </p:txBody>
      </p:sp>
      <p:sp>
        <p:nvSpPr>
          <p:cNvPr id="7" name="Text Placeholder 4">
            <a:extLst>
              <a:ext uri="{FF2B5EF4-FFF2-40B4-BE49-F238E27FC236}">
                <a16:creationId xmlns:a16="http://schemas.microsoft.com/office/drawing/2014/main" id="{195E8E00-2816-8542-8729-632A1DA32699}"/>
              </a:ext>
            </a:extLst>
          </p:cNvPr>
          <p:cNvSpPr>
            <a:spLocks noGrp="1"/>
          </p:cNvSpPr>
          <p:nvPr>
            <p:ph type="body" idx="1"/>
          </p:nvPr>
        </p:nvSpPr>
        <p:spPr>
          <a:xfrm>
            <a:off x="1975064" y="1600205"/>
            <a:ext cx="6832052" cy="4525963"/>
          </a:xfrm>
        </p:spPr>
        <p:txBody>
          <a:bodyPr/>
          <a:lstStyle/>
          <a:p>
            <a:pPr marL="266700" indent="-255588">
              <a:buClr>
                <a:schemeClr val="tx1"/>
              </a:buClr>
              <a:buFont typeface="Wingdings" pitchFamily="2" charset="2"/>
              <a:buChar char="§"/>
            </a:pPr>
            <a:r>
              <a:rPr lang="en-CA" sz="2400" dirty="0"/>
              <a:t>Penalties correspond to offence</a:t>
            </a:r>
          </a:p>
          <a:p>
            <a:pPr marL="11112" indent="0">
              <a:buClr>
                <a:schemeClr val="tx1"/>
              </a:buClr>
              <a:buNone/>
            </a:pPr>
            <a:endParaRPr lang="en-CA" sz="2400" dirty="0"/>
          </a:p>
          <a:p>
            <a:pPr marL="266700" indent="-255588">
              <a:buClr>
                <a:schemeClr val="tx1"/>
              </a:buClr>
              <a:buFont typeface="Wingdings" pitchFamily="2" charset="2"/>
              <a:buChar char="§"/>
            </a:pPr>
            <a:r>
              <a:rPr lang="en-CA" sz="2400" dirty="0"/>
              <a:t>Charges are against all parties involved </a:t>
            </a:r>
          </a:p>
          <a:p>
            <a:pPr marL="11112" indent="0">
              <a:buClr>
                <a:schemeClr val="tx1"/>
              </a:buClr>
              <a:buNone/>
            </a:pPr>
            <a:r>
              <a:rPr lang="en-CA" sz="2400" dirty="0"/>
              <a:t>    – not just the copier</a:t>
            </a:r>
          </a:p>
          <a:p>
            <a:pPr marL="266700" indent="-255588">
              <a:buClr>
                <a:schemeClr val="tx1"/>
              </a:buClr>
              <a:buFont typeface="Wingdings" pitchFamily="2" charset="2"/>
              <a:buChar char="§"/>
            </a:pPr>
            <a:endParaRPr lang="en-CA" sz="2400" dirty="0"/>
          </a:p>
          <a:p>
            <a:pPr marL="266700" indent="-255588">
              <a:buClr>
                <a:schemeClr val="tx1"/>
              </a:buClr>
              <a:buFont typeface="Wingdings" pitchFamily="2" charset="2"/>
              <a:buChar char="§"/>
            </a:pPr>
            <a:r>
              <a:rPr lang="en-CA" sz="2400" dirty="0"/>
              <a:t>Ignorance is not an excuse</a:t>
            </a:r>
          </a:p>
          <a:p>
            <a:pPr marL="266700" indent="-255588">
              <a:buClr>
                <a:schemeClr val="tx1"/>
              </a:buClr>
              <a:buFont typeface="Wingdings" pitchFamily="2" charset="2"/>
              <a:buChar char="§"/>
            </a:pPr>
            <a:endParaRPr lang="en-CA" sz="2400" dirty="0"/>
          </a:p>
          <a:p>
            <a:pPr marL="266700" indent="-255588">
              <a:buClr>
                <a:schemeClr val="tx1"/>
              </a:buClr>
              <a:buFont typeface="Wingdings" pitchFamily="2" charset="2"/>
              <a:buChar char="§"/>
            </a:pPr>
            <a:r>
              <a:rPr lang="en-CA" sz="2400" dirty="0"/>
              <a:t>You cannot drop a course if you are under investigation or have been charged</a:t>
            </a:r>
          </a:p>
          <a:p>
            <a:pPr marL="266700" indent="-255588">
              <a:buClr>
                <a:schemeClr val="tx1"/>
              </a:buClr>
              <a:buFont typeface="Wingdings" pitchFamily="2" charset="2"/>
              <a:buChar char="§"/>
            </a:pPr>
            <a:endParaRPr lang="en-CA" sz="2400" dirty="0"/>
          </a:p>
          <a:p>
            <a:pPr marL="266700" indent="-255588">
              <a:buClr>
                <a:schemeClr val="tx1"/>
              </a:buClr>
              <a:buFont typeface="Wingdings" pitchFamily="2" charset="2"/>
              <a:buChar char="§"/>
            </a:pPr>
            <a:endParaRPr lang="en-US" sz="1800" dirty="0"/>
          </a:p>
        </p:txBody>
      </p:sp>
      <p:pic>
        <p:nvPicPr>
          <p:cNvPr id="8" name="Graphic 7" descr="Hand pointing with index finger to emphasize notes about misconduct policy.">
            <a:extLst>
              <a:ext uri="{FF2B5EF4-FFF2-40B4-BE49-F238E27FC236}">
                <a16:creationId xmlns:a16="http://schemas.microsoft.com/office/drawing/2014/main" id="{10752BA2-BEAB-4449-8EA7-1B7FD5E588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3519937">
            <a:off x="7083387" y="4859634"/>
            <a:ext cx="1427998" cy="1427998"/>
          </a:xfrm>
          <a:prstGeom prst="rect">
            <a:avLst/>
          </a:prstGeom>
        </p:spPr>
      </p:pic>
    </p:spTree>
    <p:extLst>
      <p:ext uri="{BB962C8B-B14F-4D97-AF65-F5344CB8AC3E}">
        <p14:creationId xmlns:p14="http://schemas.microsoft.com/office/powerpoint/2010/main" val="399641346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D1B775BD-F937-A444-9A1C-713DD372863C}" vid="{69E30B07-0636-3549-B689-1940610627EB}"/>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1745</TotalTime>
  <Words>2625</Words>
  <Application>Microsoft Macintosh PowerPoint</Application>
  <PresentationFormat>On-screen Show (4:3)</PresentationFormat>
  <Paragraphs>240</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vt:lpstr>
      <vt:lpstr>Wingdings</vt:lpstr>
      <vt:lpstr>Office Theme</vt:lpstr>
      <vt:lpstr>Academic Integrity</vt:lpstr>
      <vt:lpstr>Learning Outcomes</vt:lpstr>
      <vt:lpstr>Academic Integrity is…</vt:lpstr>
      <vt:lpstr>In practice Academic Integrity means…</vt:lpstr>
      <vt:lpstr>Academic Integrity also means…</vt:lpstr>
      <vt:lpstr>Why care?</vt:lpstr>
      <vt:lpstr>Why should YOU care?</vt:lpstr>
      <vt:lpstr>Penalties for misconduct</vt:lpstr>
      <vt:lpstr>Notes about misconduct policy</vt:lpstr>
      <vt:lpstr>Part 1: How to keep out of trouble?</vt:lpstr>
      <vt:lpstr>Part 2: How to keep out of trouble?</vt:lpstr>
      <vt:lpstr>Complete the Academic Integrity QUIZ</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April Nejedly</dc:creator>
  <cp:lastModifiedBy>April Nejedly</cp:lastModifiedBy>
  <cp:revision>85</cp:revision>
  <cp:lastPrinted>2020-01-10T17:40:03Z</cp:lastPrinted>
  <dcterms:created xsi:type="dcterms:W3CDTF">2019-12-16T17:42:02Z</dcterms:created>
  <dcterms:modified xsi:type="dcterms:W3CDTF">2020-06-05T15:48:33Z</dcterms:modified>
</cp:coreProperties>
</file>