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94" r:id="rId2"/>
    <p:sldId id="475" r:id="rId3"/>
    <p:sldId id="275" r:id="rId4"/>
    <p:sldId id="484" r:id="rId5"/>
    <p:sldId id="472" r:id="rId6"/>
    <p:sldId id="485" r:id="rId7"/>
    <p:sldId id="316" r:id="rId8"/>
    <p:sldId id="481" r:id="rId9"/>
    <p:sldId id="486" r:id="rId10"/>
    <p:sldId id="478" r:id="rId11"/>
    <p:sldId id="271" r:id="rId12"/>
    <p:sldId id="270" r:id="rId13"/>
    <p:sldId id="257" r:id="rId14"/>
    <p:sldId id="289" r:id="rId15"/>
    <p:sldId id="476" r:id="rId16"/>
    <p:sldId id="477" r:id="rId17"/>
    <p:sldId id="47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94" d="100"/>
          <a:sy n="94" d="100"/>
        </p:scale>
        <p:origin x="780" y="66"/>
      </p:cViewPr>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B4E997-3F60-44E2-96BB-98D061727720}" type="doc">
      <dgm:prSet loTypeId="urn:microsoft.com/office/officeart/2005/8/layout/hProcess11" loCatId="process" qsTypeId="urn:microsoft.com/office/officeart/2005/8/quickstyle/simple2" qsCatId="simple" csTypeId="urn:microsoft.com/office/officeart/2005/8/colors/accent1_2" csCatId="accent1" phldr="1"/>
      <dgm:spPr/>
    </dgm:pt>
    <dgm:pt modelId="{290DB8E8-3CB8-4D3C-988C-C646949F4003}">
      <dgm:prSet phldrT="[Text]"/>
      <dgm:spPr/>
      <dgm:t>
        <a:bodyPr/>
        <a:lstStyle/>
        <a:p>
          <a:r>
            <a:rPr lang="en-US" dirty="0"/>
            <a:t>+30 </a:t>
          </a:r>
          <a:r>
            <a:rPr lang="en-US" dirty="0" err="1"/>
            <a:t>yrs</a:t>
          </a:r>
          <a:r>
            <a:rPr lang="en-US" dirty="0"/>
            <a:t> </a:t>
          </a:r>
        </a:p>
        <a:p>
          <a:r>
            <a:rPr lang="en-US" b="1" dirty="0"/>
            <a:t>Technology Transfer </a:t>
          </a:r>
          <a:r>
            <a:rPr lang="en-US" dirty="0"/>
            <a:t>Services</a:t>
          </a:r>
        </a:p>
      </dgm:t>
    </dgm:pt>
    <dgm:pt modelId="{029B54B6-EA6B-431F-8381-F54384A0E570}" type="parTrans" cxnId="{9D46708E-81C9-40E3-AE65-AFC6AC4D587E}">
      <dgm:prSet/>
      <dgm:spPr/>
      <dgm:t>
        <a:bodyPr/>
        <a:lstStyle/>
        <a:p>
          <a:endParaRPr lang="en-US"/>
        </a:p>
      </dgm:t>
    </dgm:pt>
    <dgm:pt modelId="{7337B0CA-E2AB-4C68-B8E5-C06126B1210D}" type="sibTrans" cxnId="{9D46708E-81C9-40E3-AE65-AFC6AC4D587E}">
      <dgm:prSet/>
      <dgm:spPr/>
      <dgm:t>
        <a:bodyPr/>
        <a:lstStyle/>
        <a:p>
          <a:endParaRPr lang="en-US"/>
        </a:p>
      </dgm:t>
    </dgm:pt>
    <dgm:pt modelId="{0E0E4064-61E6-4553-A008-8AA054566AF2}">
      <dgm:prSet phldrT="[Text]"/>
      <dgm:spPr/>
      <dgm:t>
        <a:bodyPr/>
        <a:lstStyle/>
        <a:p>
          <a:r>
            <a:rPr lang="en-US" dirty="0"/>
            <a:t>+8 </a:t>
          </a:r>
          <a:r>
            <a:rPr lang="en-US" dirty="0" err="1"/>
            <a:t>yrs</a:t>
          </a:r>
          <a:r>
            <a:rPr lang="en-US" dirty="0"/>
            <a:t> </a:t>
          </a:r>
        </a:p>
        <a:p>
          <a:r>
            <a:rPr lang="en-US" b="1" dirty="0"/>
            <a:t>Industry Liaison </a:t>
          </a:r>
          <a:r>
            <a:rPr lang="en-US" dirty="0"/>
            <a:t>Support</a:t>
          </a:r>
        </a:p>
      </dgm:t>
    </dgm:pt>
    <dgm:pt modelId="{B46C717C-0CC4-491C-B945-07A813F0811C}" type="parTrans" cxnId="{BD48A57F-60D7-4086-B43D-93C8851C4091}">
      <dgm:prSet/>
      <dgm:spPr/>
      <dgm:t>
        <a:bodyPr/>
        <a:lstStyle/>
        <a:p>
          <a:endParaRPr lang="en-US"/>
        </a:p>
      </dgm:t>
    </dgm:pt>
    <dgm:pt modelId="{3CA14CE9-FF65-48C0-BEBB-A10803BE2FE6}" type="sibTrans" cxnId="{BD48A57F-60D7-4086-B43D-93C8851C4091}">
      <dgm:prSet/>
      <dgm:spPr/>
      <dgm:t>
        <a:bodyPr/>
        <a:lstStyle/>
        <a:p>
          <a:endParaRPr lang="en-US"/>
        </a:p>
      </dgm:t>
    </dgm:pt>
    <dgm:pt modelId="{0E368866-E3C4-427C-BB81-D874A353DC5D}">
      <dgm:prSet phldrT="[Text]"/>
      <dgm:spPr/>
      <dgm:t>
        <a:bodyPr/>
        <a:lstStyle/>
        <a:p>
          <a:r>
            <a:rPr lang="en-US" dirty="0"/>
            <a:t>+1 </a:t>
          </a:r>
          <a:r>
            <a:rPr lang="en-US" dirty="0" err="1"/>
            <a:t>yr</a:t>
          </a:r>
          <a:r>
            <a:rPr lang="en-US" dirty="0"/>
            <a:t> </a:t>
          </a:r>
        </a:p>
        <a:p>
          <a:r>
            <a:rPr lang="en-US" b="1" dirty="0"/>
            <a:t>New Venture Creation </a:t>
          </a:r>
          <a:r>
            <a:rPr lang="en-US" dirty="0"/>
            <a:t>&amp; </a:t>
          </a:r>
          <a:r>
            <a:rPr lang="en-US" b="1" dirty="0"/>
            <a:t>Knowledge Mobilization </a:t>
          </a:r>
        </a:p>
      </dgm:t>
    </dgm:pt>
    <dgm:pt modelId="{B1915C4C-3AD0-40FD-B3BA-6BCB593C07DE}" type="parTrans" cxnId="{2380EEA8-5A26-4C4A-B1B4-10FBB6F9365F}">
      <dgm:prSet/>
      <dgm:spPr/>
      <dgm:t>
        <a:bodyPr/>
        <a:lstStyle/>
        <a:p>
          <a:endParaRPr lang="en-US"/>
        </a:p>
      </dgm:t>
    </dgm:pt>
    <dgm:pt modelId="{2CD87360-9B67-470C-8B92-B6C56266B35D}" type="sibTrans" cxnId="{2380EEA8-5A26-4C4A-B1B4-10FBB6F9365F}">
      <dgm:prSet/>
      <dgm:spPr/>
      <dgm:t>
        <a:bodyPr/>
        <a:lstStyle/>
        <a:p>
          <a:endParaRPr lang="en-US"/>
        </a:p>
      </dgm:t>
    </dgm:pt>
    <dgm:pt modelId="{11F298C0-8D6B-46F2-B92A-7AA444340AB8}" type="pres">
      <dgm:prSet presAssocID="{AFB4E997-3F60-44E2-96BB-98D061727720}" presName="Name0" presStyleCnt="0">
        <dgm:presLayoutVars>
          <dgm:dir/>
          <dgm:resizeHandles val="exact"/>
        </dgm:presLayoutVars>
      </dgm:prSet>
      <dgm:spPr/>
    </dgm:pt>
    <dgm:pt modelId="{EB2CF1F9-720D-46AB-8596-331D0E41391B}" type="pres">
      <dgm:prSet presAssocID="{AFB4E997-3F60-44E2-96BB-98D061727720}" presName="arrow" presStyleLbl="bgShp" presStyleIdx="0" presStyleCnt="1"/>
      <dgm:spPr>
        <a:solidFill>
          <a:srgbClr val="C00000"/>
        </a:solidFill>
      </dgm:spPr>
    </dgm:pt>
    <dgm:pt modelId="{8FF1FE10-C7C2-4880-B942-34E026455F13}" type="pres">
      <dgm:prSet presAssocID="{AFB4E997-3F60-44E2-96BB-98D061727720}" presName="points" presStyleCnt="0"/>
      <dgm:spPr/>
    </dgm:pt>
    <dgm:pt modelId="{26423EBE-C355-4DF5-9D42-CC4F6E0FAE5F}" type="pres">
      <dgm:prSet presAssocID="{290DB8E8-3CB8-4D3C-988C-C646949F4003}" presName="compositeA" presStyleCnt="0"/>
      <dgm:spPr/>
    </dgm:pt>
    <dgm:pt modelId="{40CC81A2-89B5-49BC-8781-F02E9F5C1A5F}" type="pres">
      <dgm:prSet presAssocID="{290DB8E8-3CB8-4D3C-988C-C646949F4003}" presName="textA" presStyleLbl="revTx" presStyleIdx="0" presStyleCnt="3">
        <dgm:presLayoutVars>
          <dgm:bulletEnabled val="1"/>
        </dgm:presLayoutVars>
      </dgm:prSet>
      <dgm:spPr/>
    </dgm:pt>
    <dgm:pt modelId="{E83AFF3E-E0BD-468A-9396-D4CE86838A71}" type="pres">
      <dgm:prSet presAssocID="{290DB8E8-3CB8-4D3C-988C-C646949F4003}" presName="circleA" presStyleLbl="node1" presStyleIdx="0" presStyleCnt="3" custLinFactNeighborY="8756"/>
      <dgm:spPr>
        <a:solidFill>
          <a:schemeClr val="bg1">
            <a:lumMod val="65000"/>
          </a:schemeClr>
        </a:solidFill>
      </dgm:spPr>
    </dgm:pt>
    <dgm:pt modelId="{11ECF033-E481-47C1-B8A9-9A2CAC837356}" type="pres">
      <dgm:prSet presAssocID="{290DB8E8-3CB8-4D3C-988C-C646949F4003}" presName="spaceA" presStyleCnt="0"/>
      <dgm:spPr/>
    </dgm:pt>
    <dgm:pt modelId="{C5C51E92-C1C4-4D1D-A603-B42966AF08F0}" type="pres">
      <dgm:prSet presAssocID="{7337B0CA-E2AB-4C68-B8E5-C06126B1210D}" presName="space" presStyleCnt="0"/>
      <dgm:spPr/>
    </dgm:pt>
    <dgm:pt modelId="{C03015E4-3C70-444D-98B5-F0C0BE76A300}" type="pres">
      <dgm:prSet presAssocID="{0E0E4064-61E6-4553-A008-8AA054566AF2}" presName="compositeB" presStyleCnt="0"/>
      <dgm:spPr/>
    </dgm:pt>
    <dgm:pt modelId="{D73A1EBC-549F-450A-93EE-E1EB6814F60B}" type="pres">
      <dgm:prSet presAssocID="{0E0E4064-61E6-4553-A008-8AA054566AF2}" presName="textB" presStyleLbl="revTx" presStyleIdx="1" presStyleCnt="3" custLinFactNeighborX="3945" custLinFactNeighborY="97136">
        <dgm:presLayoutVars>
          <dgm:bulletEnabled val="1"/>
        </dgm:presLayoutVars>
      </dgm:prSet>
      <dgm:spPr/>
    </dgm:pt>
    <dgm:pt modelId="{E3761693-FCCF-411F-B99C-D6F0B77F301E}" type="pres">
      <dgm:prSet presAssocID="{0E0E4064-61E6-4553-A008-8AA054566AF2}" presName="circleB" presStyleLbl="node1" presStyleIdx="1" presStyleCnt="3"/>
      <dgm:spPr>
        <a:solidFill>
          <a:schemeClr val="bg1">
            <a:lumMod val="65000"/>
          </a:schemeClr>
        </a:solidFill>
      </dgm:spPr>
    </dgm:pt>
    <dgm:pt modelId="{D4E37B36-54FF-4685-9B08-05A584EECC47}" type="pres">
      <dgm:prSet presAssocID="{0E0E4064-61E6-4553-A008-8AA054566AF2}" presName="spaceB" presStyleCnt="0"/>
      <dgm:spPr/>
    </dgm:pt>
    <dgm:pt modelId="{0DBA7AF2-6145-4108-89CB-BB9CAB640CFC}" type="pres">
      <dgm:prSet presAssocID="{3CA14CE9-FF65-48C0-BEBB-A10803BE2FE6}" presName="space" presStyleCnt="0"/>
      <dgm:spPr/>
    </dgm:pt>
    <dgm:pt modelId="{AD189398-A24C-4620-A17A-000A0876EE97}" type="pres">
      <dgm:prSet presAssocID="{0E368866-E3C4-427C-BB81-D874A353DC5D}" presName="compositeA" presStyleCnt="0"/>
      <dgm:spPr/>
    </dgm:pt>
    <dgm:pt modelId="{68763656-67FC-42CB-9A58-BBF17B0A662A}" type="pres">
      <dgm:prSet presAssocID="{0E368866-E3C4-427C-BB81-D874A353DC5D}" presName="textA" presStyleLbl="revTx" presStyleIdx="2" presStyleCnt="3">
        <dgm:presLayoutVars>
          <dgm:bulletEnabled val="1"/>
        </dgm:presLayoutVars>
      </dgm:prSet>
      <dgm:spPr/>
    </dgm:pt>
    <dgm:pt modelId="{5036A5BD-418E-4697-B156-EB8723F9F326}" type="pres">
      <dgm:prSet presAssocID="{0E368866-E3C4-427C-BB81-D874A353DC5D}" presName="circleA" presStyleLbl="node1" presStyleIdx="2" presStyleCnt="3"/>
      <dgm:spPr>
        <a:solidFill>
          <a:schemeClr val="bg1">
            <a:lumMod val="65000"/>
          </a:schemeClr>
        </a:solidFill>
      </dgm:spPr>
    </dgm:pt>
    <dgm:pt modelId="{559CF5D3-A300-490A-BC46-2AED57C11D60}" type="pres">
      <dgm:prSet presAssocID="{0E368866-E3C4-427C-BB81-D874A353DC5D}" presName="spaceA" presStyleCnt="0"/>
      <dgm:spPr/>
    </dgm:pt>
  </dgm:ptLst>
  <dgm:cxnLst>
    <dgm:cxn modelId="{2CCD6B47-B3AF-44E4-8B87-3465C4953466}" type="presOf" srcId="{AFB4E997-3F60-44E2-96BB-98D061727720}" destId="{11F298C0-8D6B-46F2-B92A-7AA444340AB8}" srcOrd="0" destOrd="0" presId="urn:microsoft.com/office/officeart/2005/8/layout/hProcess11"/>
    <dgm:cxn modelId="{BD48A57F-60D7-4086-B43D-93C8851C4091}" srcId="{AFB4E997-3F60-44E2-96BB-98D061727720}" destId="{0E0E4064-61E6-4553-A008-8AA054566AF2}" srcOrd="1" destOrd="0" parTransId="{B46C717C-0CC4-491C-B945-07A813F0811C}" sibTransId="{3CA14CE9-FF65-48C0-BEBB-A10803BE2FE6}"/>
    <dgm:cxn modelId="{5C35038A-E718-4C17-980B-61B1468716A3}" type="presOf" srcId="{0E0E4064-61E6-4553-A008-8AA054566AF2}" destId="{D73A1EBC-549F-450A-93EE-E1EB6814F60B}" srcOrd="0" destOrd="0" presId="urn:microsoft.com/office/officeart/2005/8/layout/hProcess11"/>
    <dgm:cxn modelId="{9D46708E-81C9-40E3-AE65-AFC6AC4D587E}" srcId="{AFB4E997-3F60-44E2-96BB-98D061727720}" destId="{290DB8E8-3CB8-4D3C-988C-C646949F4003}" srcOrd="0" destOrd="0" parTransId="{029B54B6-EA6B-431F-8381-F54384A0E570}" sibTransId="{7337B0CA-E2AB-4C68-B8E5-C06126B1210D}"/>
    <dgm:cxn modelId="{CFBEC498-1018-4AC9-AC90-D3358FFEA8AF}" type="presOf" srcId="{290DB8E8-3CB8-4D3C-988C-C646949F4003}" destId="{40CC81A2-89B5-49BC-8781-F02E9F5C1A5F}" srcOrd="0" destOrd="0" presId="urn:microsoft.com/office/officeart/2005/8/layout/hProcess11"/>
    <dgm:cxn modelId="{2380EEA8-5A26-4C4A-B1B4-10FBB6F9365F}" srcId="{AFB4E997-3F60-44E2-96BB-98D061727720}" destId="{0E368866-E3C4-427C-BB81-D874A353DC5D}" srcOrd="2" destOrd="0" parTransId="{B1915C4C-3AD0-40FD-B3BA-6BCB593C07DE}" sibTransId="{2CD87360-9B67-470C-8B92-B6C56266B35D}"/>
    <dgm:cxn modelId="{CD906FCD-4910-4DEF-925E-D93D9387C5FC}" type="presOf" srcId="{0E368866-E3C4-427C-BB81-D874A353DC5D}" destId="{68763656-67FC-42CB-9A58-BBF17B0A662A}" srcOrd="0" destOrd="0" presId="urn:microsoft.com/office/officeart/2005/8/layout/hProcess11"/>
    <dgm:cxn modelId="{3533F4D4-D1C3-42BE-B571-14197BDD25C7}" type="presParOf" srcId="{11F298C0-8D6B-46F2-B92A-7AA444340AB8}" destId="{EB2CF1F9-720D-46AB-8596-331D0E41391B}" srcOrd="0" destOrd="0" presId="urn:microsoft.com/office/officeart/2005/8/layout/hProcess11"/>
    <dgm:cxn modelId="{007F15E8-5009-4939-AE01-B97E16C6B6B4}" type="presParOf" srcId="{11F298C0-8D6B-46F2-B92A-7AA444340AB8}" destId="{8FF1FE10-C7C2-4880-B942-34E026455F13}" srcOrd="1" destOrd="0" presId="urn:microsoft.com/office/officeart/2005/8/layout/hProcess11"/>
    <dgm:cxn modelId="{A2344EBF-7125-4AD2-BEC1-29250FAF8D80}" type="presParOf" srcId="{8FF1FE10-C7C2-4880-B942-34E026455F13}" destId="{26423EBE-C355-4DF5-9D42-CC4F6E0FAE5F}" srcOrd="0" destOrd="0" presId="urn:microsoft.com/office/officeart/2005/8/layout/hProcess11"/>
    <dgm:cxn modelId="{8FF7FEF6-0982-410E-9E7C-74C203BA68A4}" type="presParOf" srcId="{26423EBE-C355-4DF5-9D42-CC4F6E0FAE5F}" destId="{40CC81A2-89B5-49BC-8781-F02E9F5C1A5F}" srcOrd="0" destOrd="0" presId="urn:microsoft.com/office/officeart/2005/8/layout/hProcess11"/>
    <dgm:cxn modelId="{301BC7E8-C4C3-4727-B152-BDD114707A7B}" type="presParOf" srcId="{26423EBE-C355-4DF5-9D42-CC4F6E0FAE5F}" destId="{E83AFF3E-E0BD-468A-9396-D4CE86838A71}" srcOrd="1" destOrd="0" presId="urn:microsoft.com/office/officeart/2005/8/layout/hProcess11"/>
    <dgm:cxn modelId="{248FA86F-E023-484B-8C3F-8673C96B6215}" type="presParOf" srcId="{26423EBE-C355-4DF5-9D42-CC4F6E0FAE5F}" destId="{11ECF033-E481-47C1-B8A9-9A2CAC837356}" srcOrd="2" destOrd="0" presId="urn:microsoft.com/office/officeart/2005/8/layout/hProcess11"/>
    <dgm:cxn modelId="{5D204416-0961-4B44-86D0-D862CBD2E003}" type="presParOf" srcId="{8FF1FE10-C7C2-4880-B942-34E026455F13}" destId="{C5C51E92-C1C4-4D1D-A603-B42966AF08F0}" srcOrd="1" destOrd="0" presId="urn:microsoft.com/office/officeart/2005/8/layout/hProcess11"/>
    <dgm:cxn modelId="{C3304DBD-C7DD-4C5D-9C68-86303C873A29}" type="presParOf" srcId="{8FF1FE10-C7C2-4880-B942-34E026455F13}" destId="{C03015E4-3C70-444D-98B5-F0C0BE76A300}" srcOrd="2" destOrd="0" presId="urn:microsoft.com/office/officeart/2005/8/layout/hProcess11"/>
    <dgm:cxn modelId="{576EB2A2-8EE0-463E-AA59-6E8450D13FD3}" type="presParOf" srcId="{C03015E4-3C70-444D-98B5-F0C0BE76A300}" destId="{D73A1EBC-549F-450A-93EE-E1EB6814F60B}" srcOrd="0" destOrd="0" presId="urn:microsoft.com/office/officeart/2005/8/layout/hProcess11"/>
    <dgm:cxn modelId="{7B6D7BD3-6C18-4193-9D57-925D0AA2F838}" type="presParOf" srcId="{C03015E4-3C70-444D-98B5-F0C0BE76A300}" destId="{E3761693-FCCF-411F-B99C-D6F0B77F301E}" srcOrd="1" destOrd="0" presId="urn:microsoft.com/office/officeart/2005/8/layout/hProcess11"/>
    <dgm:cxn modelId="{B3E8C582-5F82-4E05-8806-568A6062F12D}" type="presParOf" srcId="{C03015E4-3C70-444D-98B5-F0C0BE76A300}" destId="{D4E37B36-54FF-4685-9B08-05A584EECC47}" srcOrd="2" destOrd="0" presId="urn:microsoft.com/office/officeart/2005/8/layout/hProcess11"/>
    <dgm:cxn modelId="{21F34521-FB59-40A8-AB69-1674E5C8BC42}" type="presParOf" srcId="{8FF1FE10-C7C2-4880-B942-34E026455F13}" destId="{0DBA7AF2-6145-4108-89CB-BB9CAB640CFC}" srcOrd="3" destOrd="0" presId="urn:microsoft.com/office/officeart/2005/8/layout/hProcess11"/>
    <dgm:cxn modelId="{16E6CCC1-AA3D-4D2C-B729-684DF9C968A9}" type="presParOf" srcId="{8FF1FE10-C7C2-4880-B942-34E026455F13}" destId="{AD189398-A24C-4620-A17A-000A0876EE97}" srcOrd="4" destOrd="0" presId="urn:microsoft.com/office/officeart/2005/8/layout/hProcess11"/>
    <dgm:cxn modelId="{076C683D-B55F-4D0B-9641-4E6DC1BE10C7}" type="presParOf" srcId="{AD189398-A24C-4620-A17A-000A0876EE97}" destId="{68763656-67FC-42CB-9A58-BBF17B0A662A}" srcOrd="0" destOrd="0" presId="urn:microsoft.com/office/officeart/2005/8/layout/hProcess11"/>
    <dgm:cxn modelId="{DA3B9298-C724-422D-8AD3-7D01295D3483}" type="presParOf" srcId="{AD189398-A24C-4620-A17A-000A0876EE97}" destId="{5036A5BD-418E-4697-B156-EB8723F9F326}" srcOrd="1" destOrd="0" presId="urn:microsoft.com/office/officeart/2005/8/layout/hProcess11"/>
    <dgm:cxn modelId="{782208FB-8B64-4739-A078-E5D9E9E6BB38}" type="presParOf" srcId="{AD189398-A24C-4620-A17A-000A0876EE97}" destId="{559CF5D3-A300-490A-BC46-2AED57C11D6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CF1F9-720D-46AB-8596-331D0E41391B}">
      <dsp:nvSpPr>
        <dsp:cNvPr id="0" name=""/>
        <dsp:cNvSpPr/>
      </dsp:nvSpPr>
      <dsp:spPr>
        <a:xfrm>
          <a:off x="0" y="1481045"/>
          <a:ext cx="10938246" cy="1974726"/>
        </a:xfrm>
        <a:prstGeom prst="notchedRightArrow">
          <a:avLst/>
        </a:prstGeom>
        <a:solidFill>
          <a:srgbClr val="C00000"/>
        </a:solidFill>
        <a:ln>
          <a:noFill/>
        </a:ln>
        <a:effectLst/>
      </dsp:spPr>
      <dsp:style>
        <a:lnRef idx="0">
          <a:scrgbClr r="0" g="0" b="0"/>
        </a:lnRef>
        <a:fillRef idx="1">
          <a:scrgbClr r="0" g="0" b="0"/>
        </a:fillRef>
        <a:effectRef idx="0">
          <a:scrgbClr r="0" g="0" b="0"/>
        </a:effectRef>
        <a:fontRef idx="minor"/>
      </dsp:style>
    </dsp:sp>
    <dsp:sp modelId="{40CC81A2-89B5-49BC-8781-F02E9F5C1A5F}">
      <dsp:nvSpPr>
        <dsp:cNvPr id="0" name=""/>
        <dsp:cNvSpPr/>
      </dsp:nvSpPr>
      <dsp:spPr>
        <a:xfrm>
          <a:off x="4806" y="0"/>
          <a:ext cx="3172518" cy="1974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sz="2400" kern="1200" dirty="0"/>
            <a:t>+30 </a:t>
          </a:r>
          <a:r>
            <a:rPr lang="en-US" sz="2400" kern="1200" dirty="0" err="1"/>
            <a:t>yrs</a:t>
          </a:r>
          <a:r>
            <a:rPr lang="en-US" sz="2400" kern="1200" dirty="0"/>
            <a:t> </a:t>
          </a:r>
        </a:p>
        <a:p>
          <a:pPr marL="0" lvl="0" indent="0" algn="ctr" defTabSz="1066800">
            <a:lnSpc>
              <a:spcPct val="90000"/>
            </a:lnSpc>
            <a:spcBef>
              <a:spcPct val="0"/>
            </a:spcBef>
            <a:spcAft>
              <a:spcPct val="35000"/>
            </a:spcAft>
            <a:buNone/>
          </a:pPr>
          <a:r>
            <a:rPr lang="en-US" sz="2400" b="1" kern="1200" dirty="0"/>
            <a:t>Technology Transfer </a:t>
          </a:r>
          <a:r>
            <a:rPr lang="en-US" sz="2400" kern="1200" dirty="0"/>
            <a:t>Services</a:t>
          </a:r>
        </a:p>
      </dsp:txBody>
      <dsp:txXfrm>
        <a:off x="4806" y="0"/>
        <a:ext cx="3172518" cy="1974726"/>
      </dsp:txXfrm>
    </dsp:sp>
    <dsp:sp modelId="{E83AFF3E-E0BD-468A-9396-D4CE86838A71}">
      <dsp:nvSpPr>
        <dsp:cNvPr id="0" name=""/>
        <dsp:cNvSpPr/>
      </dsp:nvSpPr>
      <dsp:spPr>
        <a:xfrm>
          <a:off x="1344225" y="2264794"/>
          <a:ext cx="493681" cy="493681"/>
        </a:xfrm>
        <a:prstGeom prst="ellipse">
          <a:avLst/>
        </a:prstGeom>
        <a:solidFill>
          <a:schemeClr val="bg1">
            <a:lumMod val="6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73A1EBC-549F-450A-93EE-E1EB6814F60B}">
      <dsp:nvSpPr>
        <dsp:cNvPr id="0" name=""/>
        <dsp:cNvSpPr/>
      </dsp:nvSpPr>
      <dsp:spPr>
        <a:xfrm>
          <a:off x="3461107" y="2962090"/>
          <a:ext cx="3172518" cy="1974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kern="1200" dirty="0"/>
            <a:t>+8 </a:t>
          </a:r>
          <a:r>
            <a:rPr lang="en-US" sz="2400" kern="1200" dirty="0" err="1"/>
            <a:t>yrs</a:t>
          </a:r>
          <a:r>
            <a:rPr lang="en-US" sz="2400" kern="1200" dirty="0"/>
            <a:t> </a:t>
          </a:r>
        </a:p>
        <a:p>
          <a:pPr marL="0" lvl="0" indent="0" algn="ctr" defTabSz="1066800">
            <a:lnSpc>
              <a:spcPct val="90000"/>
            </a:lnSpc>
            <a:spcBef>
              <a:spcPct val="0"/>
            </a:spcBef>
            <a:spcAft>
              <a:spcPct val="35000"/>
            </a:spcAft>
            <a:buNone/>
          </a:pPr>
          <a:r>
            <a:rPr lang="en-US" sz="2400" b="1" kern="1200" dirty="0"/>
            <a:t>Industry Liaison </a:t>
          </a:r>
          <a:r>
            <a:rPr lang="en-US" sz="2400" kern="1200" dirty="0"/>
            <a:t>Support</a:t>
          </a:r>
        </a:p>
      </dsp:txBody>
      <dsp:txXfrm>
        <a:off x="3461107" y="2962090"/>
        <a:ext cx="3172518" cy="1974726"/>
      </dsp:txXfrm>
    </dsp:sp>
    <dsp:sp modelId="{E3761693-FCCF-411F-B99C-D6F0B77F301E}">
      <dsp:nvSpPr>
        <dsp:cNvPr id="0" name=""/>
        <dsp:cNvSpPr/>
      </dsp:nvSpPr>
      <dsp:spPr>
        <a:xfrm>
          <a:off x="4675369" y="2221567"/>
          <a:ext cx="493681" cy="493681"/>
        </a:xfrm>
        <a:prstGeom prst="ellipse">
          <a:avLst/>
        </a:prstGeom>
        <a:solidFill>
          <a:schemeClr val="bg1">
            <a:lumMod val="6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8763656-67FC-42CB-9A58-BBF17B0A662A}">
      <dsp:nvSpPr>
        <dsp:cNvPr id="0" name=""/>
        <dsp:cNvSpPr/>
      </dsp:nvSpPr>
      <dsp:spPr>
        <a:xfrm>
          <a:off x="6667095" y="0"/>
          <a:ext cx="3172518" cy="1974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sz="2400" kern="1200" dirty="0"/>
            <a:t>+1 </a:t>
          </a:r>
          <a:r>
            <a:rPr lang="en-US" sz="2400" kern="1200" dirty="0" err="1"/>
            <a:t>yr</a:t>
          </a:r>
          <a:r>
            <a:rPr lang="en-US" sz="2400" kern="1200" dirty="0"/>
            <a:t> </a:t>
          </a:r>
        </a:p>
        <a:p>
          <a:pPr marL="0" lvl="0" indent="0" algn="ctr" defTabSz="1066800">
            <a:lnSpc>
              <a:spcPct val="90000"/>
            </a:lnSpc>
            <a:spcBef>
              <a:spcPct val="0"/>
            </a:spcBef>
            <a:spcAft>
              <a:spcPct val="35000"/>
            </a:spcAft>
            <a:buNone/>
          </a:pPr>
          <a:r>
            <a:rPr lang="en-US" sz="2400" b="1" kern="1200" dirty="0"/>
            <a:t>New Venture Creation </a:t>
          </a:r>
          <a:r>
            <a:rPr lang="en-US" sz="2400" kern="1200" dirty="0"/>
            <a:t>&amp; </a:t>
          </a:r>
          <a:r>
            <a:rPr lang="en-US" sz="2400" b="1" kern="1200" dirty="0"/>
            <a:t>Knowledge Mobilization </a:t>
          </a:r>
        </a:p>
      </dsp:txBody>
      <dsp:txXfrm>
        <a:off x="6667095" y="0"/>
        <a:ext cx="3172518" cy="1974726"/>
      </dsp:txXfrm>
    </dsp:sp>
    <dsp:sp modelId="{5036A5BD-418E-4697-B156-EB8723F9F326}">
      <dsp:nvSpPr>
        <dsp:cNvPr id="0" name=""/>
        <dsp:cNvSpPr/>
      </dsp:nvSpPr>
      <dsp:spPr>
        <a:xfrm>
          <a:off x="8006514" y="2221567"/>
          <a:ext cx="493681" cy="493681"/>
        </a:xfrm>
        <a:prstGeom prst="ellipse">
          <a:avLst/>
        </a:prstGeom>
        <a:solidFill>
          <a:schemeClr val="bg1">
            <a:lumMod val="6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482D1-F5C4-4DB6-A67B-A63D38531625}" type="datetimeFigureOut">
              <a:rPr lang="en-US" smtClean="0"/>
              <a:t>2/12/2020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37409B-9CA9-49D0-9C45-3EF97128075F}" type="slidenum">
              <a:rPr lang="en-US" smtClean="0"/>
              <a:t>‹#›</a:t>
            </a:fld>
            <a:endParaRPr lang="en-US"/>
          </a:p>
        </p:txBody>
      </p:sp>
    </p:spTree>
    <p:extLst>
      <p:ext uri="{BB962C8B-B14F-4D97-AF65-F5344CB8AC3E}">
        <p14:creationId xmlns:p14="http://schemas.microsoft.com/office/powerpoint/2010/main" val="4204391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uoguelph.ca/research/innovatio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oguelph.ca/research/innovation/food-thought-grant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oguelph.ca/research/innovation/commercialize/accelerator-guelph"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oguelph.ca/research/innovation/commercialize/research-innovation-grant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oguelph.ca/research/alerts/content/innovation-immersion-placements-2020-open-application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uoguelph.ca/research/innovation/create/knowledge-mobilizatio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hlinkClick r:id="rId3"/>
              </a:rPr>
              <a:t>https://www.uoguelph.ca/research/innovation</a:t>
            </a:r>
            <a:endParaRPr lang="en-US" dirty="0"/>
          </a:p>
        </p:txBody>
      </p:sp>
      <p:sp>
        <p:nvSpPr>
          <p:cNvPr id="4" name="Slide Number Placeholder 3"/>
          <p:cNvSpPr>
            <a:spLocks noGrp="1"/>
          </p:cNvSpPr>
          <p:nvPr>
            <p:ph type="sldNum" sz="quarter" idx="10"/>
          </p:nvPr>
        </p:nvSpPr>
        <p:spPr/>
        <p:txBody>
          <a:bodyPr/>
          <a:lstStyle/>
          <a:p>
            <a:fld id="{CDC79739-C13C-4F71-AD3F-D7B0757C84BD}" type="slidenum">
              <a:rPr lang="en-US" smtClean="0"/>
              <a:t>2</a:t>
            </a:fld>
            <a:endParaRPr lang="en-US"/>
          </a:p>
        </p:txBody>
      </p:sp>
    </p:spTree>
    <p:extLst>
      <p:ext uri="{BB962C8B-B14F-4D97-AF65-F5344CB8AC3E}">
        <p14:creationId xmlns:p14="http://schemas.microsoft.com/office/powerpoint/2010/main" val="873911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37409B-9CA9-49D0-9C45-3EF97128075F}" type="slidenum">
              <a:rPr lang="en-US" smtClean="0"/>
              <a:t>3</a:t>
            </a:fld>
            <a:endParaRPr lang="en-US"/>
          </a:p>
        </p:txBody>
      </p:sp>
    </p:spTree>
    <p:extLst>
      <p:ext uri="{BB962C8B-B14F-4D97-AF65-F5344CB8AC3E}">
        <p14:creationId xmlns:p14="http://schemas.microsoft.com/office/powerpoint/2010/main" val="649749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https://www.uoguelph.ca/research/innovation/food-thought-grants</a:t>
            </a:r>
            <a:endParaRPr lang="en-US" dirty="0"/>
          </a:p>
        </p:txBody>
      </p:sp>
      <p:sp>
        <p:nvSpPr>
          <p:cNvPr id="4" name="Slide Number Placeholder 3"/>
          <p:cNvSpPr>
            <a:spLocks noGrp="1"/>
          </p:cNvSpPr>
          <p:nvPr>
            <p:ph type="sldNum" sz="quarter" idx="5"/>
          </p:nvPr>
        </p:nvSpPr>
        <p:spPr/>
        <p:txBody>
          <a:bodyPr/>
          <a:lstStyle/>
          <a:p>
            <a:fld id="{E937409B-9CA9-49D0-9C45-3EF97128075F}" type="slidenum">
              <a:rPr lang="en-US" smtClean="0"/>
              <a:t>5</a:t>
            </a:fld>
            <a:endParaRPr lang="en-US"/>
          </a:p>
        </p:txBody>
      </p:sp>
    </p:spTree>
    <p:extLst>
      <p:ext uri="{BB962C8B-B14F-4D97-AF65-F5344CB8AC3E}">
        <p14:creationId xmlns:p14="http://schemas.microsoft.com/office/powerpoint/2010/main" val="42603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https://www.uoguelph.ca/research/innovation/commercialize/accelerator-guelph</a:t>
            </a:r>
            <a:endParaRPr lang="en-US" dirty="0"/>
          </a:p>
          <a:p>
            <a:br>
              <a:rPr lang="en-US" dirty="0"/>
            </a:br>
            <a:r>
              <a:rPr lang="en-US" dirty="0"/>
              <a:t>Use this slide to identify our success in creating spin outs who will impact the economy</a:t>
            </a:r>
          </a:p>
        </p:txBody>
      </p:sp>
      <p:sp>
        <p:nvSpPr>
          <p:cNvPr id="4" name="Slide Number Placeholder 3"/>
          <p:cNvSpPr>
            <a:spLocks noGrp="1"/>
          </p:cNvSpPr>
          <p:nvPr>
            <p:ph type="sldNum" sz="quarter" idx="5"/>
          </p:nvPr>
        </p:nvSpPr>
        <p:spPr/>
        <p:txBody>
          <a:bodyPr/>
          <a:lstStyle/>
          <a:p>
            <a:fld id="{9088C6ED-A332-4D7A-B274-1F439D15B38E}" type="slidenum">
              <a:rPr lang="en-US" smtClean="0"/>
              <a:t>7</a:t>
            </a:fld>
            <a:endParaRPr lang="en-US"/>
          </a:p>
        </p:txBody>
      </p:sp>
    </p:spTree>
    <p:extLst>
      <p:ext uri="{BB962C8B-B14F-4D97-AF65-F5344CB8AC3E}">
        <p14:creationId xmlns:p14="http://schemas.microsoft.com/office/powerpoint/2010/main" val="2208301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https://www.uoguelph.ca/research/innovation/commercialize/research-innovation-grants</a:t>
            </a:r>
            <a:endParaRPr lang="en-US" dirty="0"/>
          </a:p>
        </p:txBody>
      </p:sp>
      <p:sp>
        <p:nvSpPr>
          <p:cNvPr id="4" name="Slide Number Placeholder 3"/>
          <p:cNvSpPr>
            <a:spLocks noGrp="1"/>
          </p:cNvSpPr>
          <p:nvPr>
            <p:ph type="sldNum" sz="quarter" idx="5"/>
          </p:nvPr>
        </p:nvSpPr>
        <p:spPr/>
        <p:txBody>
          <a:bodyPr/>
          <a:lstStyle/>
          <a:p>
            <a:fld id="{E937409B-9CA9-49D0-9C45-3EF97128075F}" type="slidenum">
              <a:rPr lang="en-US" smtClean="0"/>
              <a:t>8</a:t>
            </a:fld>
            <a:endParaRPr lang="en-US"/>
          </a:p>
        </p:txBody>
      </p:sp>
    </p:spTree>
    <p:extLst>
      <p:ext uri="{BB962C8B-B14F-4D97-AF65-F5344CB8AC3E}">
        <p14:creationId xmlns:p14="http://schemas.microsoft.com/office/powerpoint/2010/main" val="440871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https://www.uoguelph.ca/research/alerts/content/innovation-immersion-placements-2020-open-applications</a:t>
            </a:r>
            <a:endParaRPr lang="en-US" dirty="0"/>
          </a:p>
        </p:txBody>
      </p:sp>
      <p:sp>
        <p:nvSpPr>
          <p:cNvPr id="4" name="Slide Number Placeholder 3"/>
          <p:cNvSpPr>
            <a:spLocks noGrp="1"/>
          </p:cNvSpPr>
          <p:nvPr>
            <p:ph type="sldNum" sz="quarter" idx="5"/>
          </p:nvPr>
        </p:nvSpPr>
        <p:spPr/>
        <p:txBody>
          <a:bodyPr/>
          <a:lstStyle/>
          <a:p>
            <a:fld id="{E937409B-9CA9-49D0-9C45-3EF97128075F}" type="slidenum">
              <a:rPr lang="en-US" smtClean="0"/>
              <a:t>9</a:t>
            </a:fld>
            <a:endParaRPr lang="en-US"/>
          </a:p>
        </p:txBody>
      </p:sp>
    </p:spTree>
    <p:extLst>
      <p:ext uri="{BB962C8B-B14F-4D97-AF65-F5344CB8AC3E}">
        <p14:creationId xmlns:p14="http://schemas.microsoft.com/office/powerpoint/2010/main" val="2012752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hlinkClick r:id="rId3"/>
              </a:rPr>
              <a:t>https://www.uoguelph.ca/research/innovation/create/knowledge-mobilization</a:t>
            </a:r>
            <a:br>
              <a:rPr lang="en-US" dirty="0"/>
            </a:br>
            <a:r>
              <a:rPr lang="en-US" dirty="0"/>
              <a:t>We need knowledge mobilization because there is a gap in communication between knowledge and practice; evidence published in scientific journals simply isn’t getting used by decision-makers. It has been estimated that it can take 17 years for evidence to reach clinicians in the medical field, and up to 30 for research to reach the general public. Other studies estimate that only 45% of patients are not receiving care that is recommended by science; cancer outcomes, for example, could be improved by 30% by optimum application of what is currently known.</a:t>
            </a:r>
          </a:p>
        </p:txBody>
      </p:sp>
      <p:sp>
        <p:nvSpPr>
          <p:cNvPr id="4" name="Slide Number Placeholder 3"/>
          <p:cNvSpPr>
            <a:spLocks noGrp="1"/>
          </p:cNvSpPr>
          <p:nvPr>
            <p:ph type="sldNum" sz="quarter" idx="10"/>
          </p:nvPr>
        </p:nvSpPr>
        <p:spPr/>
        <p:txBody>
          <a:bodyPr/>
          <a:lstStyle/>
          <a:p>
            <a:fld id="{CDC79739-C13C-4F71-AD3F-D7B0757C84BD}" type="slidenum">
              <a:rPr lang="en-US" smtClean="0"/>
              <a:t>10</a:t>
            </a:fld>
            <a:endParaRPr lang="en-US"/>
          </a:p>
        </p:txBody>
      </p:sp>
    </p:spTree>
    <p:extLst>
      <p:ext uri="{BB962C8B-B14F-4D97-AF65-F5344CB8AC3E}">
        <p14:creationId xmlns:p14="http://schemas.microsoft.com/office/powerpoint/2010/main" val="3889678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Data from 2015-2017 - Numbers to be updated!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7018E0-A9AA-4588-8A72-9FAE982CAE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2535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0A2E0-8663-4D37-87BD-019A1C8BBB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9B1DDA-446A-4240-A24C-763CD14D76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CEC4B0-F547-41CB-A7F3-9F7FB07992F0}"/>
              </a:ext>
            </a:extLst>
          </p:cNvPr>
          <p:cNvSpPr>
            <a:spLocks noGrp="1"/>
          </p:cNvSpPr>
          <p:nvPr>
            <p:ph type="dt" sz="half" idx="10"/>
          </p:nvPr>
        </p:nvSpPr>
        <p:spPr/>
        <p:txBody>
          <a:bodyPr/>
          <a:lstStyle/>
          <a:p>
            <a:fld id="{831773E4-0067-4D4F-A30A-2C342687CD8D}" type="datetimeFigureOut">
              <a:rPr lang="en-US" smtClean="0"/>
              <a:t>2/12/2020</a:t>
            </a:fld>
            <a:endParaRPr lang="en-US" dirty="0"/>
          </a:p>
        </p:txBody>
      </p:sp>
      <p:sp>
        <p:nvSpPr>
          <p:cNvPr id="5" name="Footer Placeholder 4">
            <a:extLst>
              <a:ext uri="{FF2B5EF4-FFF2-40B4-BE49-F238E27FC236}">
                <a16:creationId xmlns:a16="http://schemas.microsoft.com/office/drawing/2014/main" id="{272AB82A-721B-4CC9-AC23-67A01BD65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268550-1425-4233-B4C0-808C423082F3}"/>
              </a:ext>
            </a:extLst>
          </p:cNvPr>
          <p:cNvSpPr>
            <a:spLocks noGrp="1"/>
          </p:cNvSpPr>
          <p:nvPr>
            <p:ph type="sldNum" sz="quarter" idx="12"/>
          </p:nvPr>
        </p:nvSpPr>
        <p:spPr/>
        <p:txBody>
          <a:bodyPr/>
          <a:lstStyle/>
          <a:p>
            <a:fld id="{19C1B4BE-26AC-45E0-92D7-B7CA48BB6EBA}" type="slidenum">
              <a:rPr lang="en-US" smtClean="0"/>
              <a:t>‹#›</a:t>
            </a:fld>
            <a:endParaRPr lang="en-US" dirty="0"/>
          </a:p>
        </p:txBody>
      </p:sp>
    </p:spTree>
    <p:extLst>
      <p:ext uri="{BB962C8B-B14F-4D97-AF65-F5344CB8AC3E}">
        <p14:creationId xmlns:p14="http://schemas.microsoft.com/office/powerpoint/2010/main" val="3252755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F3D1-190F-48A8-843A-CE0D17B679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B4C50B-6EC5-460B-A332-5777985C15B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2BD321-8E43-4E1E-A6F7-015BD632D5D1}"/>
              </a:ext>
            </a:extLst>
          </p:cNvPr>
          <p:cNvSpPr>
            <a:spLocks noGrp="1"/>
          </p:cNvSpPr>
          <p:nvPr>
            <p:ph type="dt" sz="half" idx="10"/>
          </p:nvPr>
        </p:nvSpPr>
        <p:spPr/>
        <p:txBody>
          <a:bodyPr/>
          <a:lstStyle/>
          <a:p>
            <a:fld id="{831773E4-0067-4D4F-A30A-2C342687CD8D}" type="datetimeFigureOut">
              <a:rPr lang="en-US" smtClean="0"/>
              <a:t>2/12/2020</a:t>
            </a:fld>
            <a:endParaRPr lang="en-US" dirty="0"/>
          </a:p>
        </p:txBody>
      </p:sp>
      <p:sp>
        <p:nvSpPr>
          <p:cNvPr id="5" name="Footer Placeholder 4">
            <a:extLst>
              <a:ext uri="{FF2B5EF4-FFF2-40B4-BE49-F238E27FC236}">
                <a16:creationId xmlns:a16="http://schemas.microsoft.com/office/drawing/2014/main" id="{8FE61C51-36BA-4D74-8242-0248DDA852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0BF309E-F3A4-4A31-85C9-5F17514F1BE0}"/>
              </a:ext>
            </a:extLst>
          </p:cNvPr>
          <p:cNvSpPr>
            <a:spLocks noGrp="1"/>
          </p:cNvSpPr>
          <p:nvPr>
            <p:ph type="sldNum" sz="quarter" idx="12"/>
          </p:nvPr>
        </p:nvSpPr>
        <p:spPr/>
        <p:txBody>
          <a:bodyPr/>
          <a:lstStyle/>
          <a:p>
            <a:fld id="{19C1B4BE-26AC-45E0-92D7-B7CA48BB6EBA}" type="slidenum">
              <a:rPr lang="en-US" smtClean="0"/>
              <a:t>‹#›</a:t>
            </a:fld>
            <a:endParaRPr lang="en-US" dirty="0"/>
          </a:p>
        </p:txBody>
      </p:sp>
    </p:spTree>
    <p:extLst>
      <p:ext uri="{BB962C8B-B14F-4D97-AF65-F5344CB8AC3E}">
        <p14:creationId xmlns:p14="http://schemas.microsoft.com/office/powerpoint/2010/main" val="167608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D29201-E0A7-414F-9A3D-6AB54977B6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F78F23-3C85-4F51-B843-7A8C1AD5AA5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6C2883-20E3-4DC9-A5DE-934323DEAF13}"/>
              </a:ext>
            </a:extLst>
          </p:cNvPr>
          <p:cNvSpPr>
            <a:spLocks noGrp="1"/>
          </p:cNvSpPr>
          <p:nvPr>
            <p:ph type="dt" sz="half" idx="10"/>
          </p:nvPr>
        </p:nvSpPr>
        <p:spPr/>
        <p:txBody>
          <a:bodyPr/>
          <a:lstStyle/>
          <a:p>
            <a:fld id="{831773E4-0067-4D4F-A30A-2C342687CD8D}" type="datetimeFigureOut">
              <a:rPr lang="en-US" smtClean="0"/>
              <a:t>2/12/2020</a:t>
            </a:fld>
            <a:endParaRPr lang="en-US" dirty="0"/>
          </a:p>
        </p:txBody>
      </p:sp>
      <p:sp>
        <p:nvSpPr>
          <p:cNvPr id="5" name="Footer Placeholder 4">
            <a:extLst>
              <a:ext uri="{FF2B5EF4-FFF2-40B4-BE49-F238E27FC236}">
                <a16:creationId xmlns:a16="http://schemas.microsoft.com/office/drawing/2014/main" id="{B9761AB0-98CA-4FA9-A681-4830A0C2B3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C94718-AD3B-4B99-83D3-0BA77AF5701A}"/>
              </a:ext>
            </a:extLst>
          </p:cNvPr>
          <p:cNvSpPr>
            <a:spLocks noGrp="1"/>
          </p:cNvSpPr>
          <p:nvPr>
            <p:ph type="sldNum" sz="quarter" idx="12"/>
          </p:nvPr>
        </p:nvSpPr>
        <p:spPr/>
        <p:txBody>
          <a:bodyPr/>
          <a:lstStyle/>
          <a:p>
            <a:fld id="{19C1B4BE-26AC-45E0-92D7-B7CA48BB6EBA}" type="slidenum">
              <a:rPr lang="en-US" smtClean="0"/>
              <a:t>‹#›</a:t>
            </a:fld>
            <a:endParaRPr lang="en-US" dirty="0"/>
          </a:p>
        </p:txBody>
      </p:sp>
    </p:spTree>
    <p:extLst>
      <p:ext uri="{BB962C8B-B14F-4D97-AF65-F5344CB8AC3E}">
        <p14:creationId xmlns:p14="http://schemas.microsoft.com/office/powerpoint/2010/main" val="2515061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ed Title Slide">
    <p:spTree>
      <p:nvGrpSpPr>
        <p:cNvPr id="1" name="Shape 10"/>
        <p:cNvGrpSpPr/>
        <p:nvPr/>
      </p:nvGrpSpPr>
      <p:grpSpPr>
        <a:xfrm>
          <a:off x="0" y="0"/>
          <a:ext cx="0" cy="0"/>
          <a:chOff x="0" y="0"/>
          <a:chExt cx="0" cy="0"/>
        </a:xfrm>
      </p:grpSpPr>
      <p:sp>
        <p:nvSpPr>
          <p:cNvPr id="2" name="Rectangle 1"/>
          <p:cNvSpPr/>
          <p:nvPr userDrawn="1"/>
        </p:nvSpPr>
        <p:spPr>
          <a:xfrm>
            <a:off x="314685" y="221384"/>
            <a:ext cx="11569307" cy="6410425"/>
          </a:xfrm>
          <a:prstGeom prst="rect">
            <a:avLst/>
          </a:prstGeom>
          <a:solidFill>
            <a:srgbClr val="BF13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5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685" y="4808369"/>
            <a:ext cx="3425950" cy="133598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86490" y="487776"/>
            <a:ext cx="5656581" cy="5656581"/>
          </a:xfrm>
          <a:prstGeom prst="rect">
            <a:avLst/>
          </a:prstGeom>
          <a:noFill/>
        </p:spPr>
      </p:pic>
      <p:sp>
        <p:nvSpPr>
          <p:cNvPr id="7" name="Shape 30"/>
          <p:cNvSpPr txBox="1">
            <a:spLocks noGrp="1"/>
          </p:cNvSpPr>
          <p:nvPr>
            <p:ph type="ctrTitle" hasCustomPrompt="1"/>
          </p:nvPr>
        </p:nvSpPr>
        <p:spPr>
          <a:xfrm>
            <a:off x="4351774" y="1341120"/>
            <a:ext cx="3726012" cy="230632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Arial"/>
              <a:buNone/>
              <a:defRPr sz="4800" b="1" i="0" u="none" strike="noStrike" cap="none" spc="-100" baseline="0">
                <a:solidFill>
                  <a:srgbClr val="BF132E"/>
                </a:solidFill>
                <a:latin typeface="Arial"/>
                <a:ea typeface="Arial"/>
                <a:cs typeface="Arial"/>
                <a:sym typeface="Arial"/>
              </a:defRPr>
            </a:lvl1pPr>
            <a:lvl2pPr lvl="1" indent="0">
              <a:spcBef>
                <a:spcPts val="0"/>
              </a:spcBef>
              <a:buFont typeface="Arial"/>
              <a:buNone/>
              <a:defRPr sz="1013"/>
            </a:lvl2pPr>
            <a:lvl3pPr lvl="2" indent="0">
              <a:spcBef>
                <a:spcPts val="0"/>
              </a:spcBef>
              <a:buFont typeface="Arial"/>
              <a:buNone/>
              <a:defRPr sz="1013"/>
            </a:lvl3pPr>
            <a:lvl4pPr lvl="3" indent="0">
              <a:spcBef>
                <a:spcPts val="0"/>
              </a:spcBef>
              <a:buFont typeface="Arial"/>
              <a:buNone/>
              <a:defRPr sz="1013"/>
            </a:lvl4pPr>
            <a:lvl5pPr lvl="4" indent="0">
              <a:spcBef>
                <a:spcPts val="0"/>
              </a:spcBef>
              <a:buFont typeface="Arial"/>
              <a:buNone/>
              <a:defRPr sz="1013"/>
            </a:lvl5pPr>
            <a:lvl6pPr lvl="5" indent="0">
              <a:spcBef>
                <a:spcPts val="0"/>
              </a:spcBef>
              <a:buFont typeface="Arial"/>
              <a:buNone/>
              <a:defRPr sz="1013"/>
            </a:lvl6pPr>
            <a:lvl7pPr lvl="6" indent="0">
              <a:spcBef>
                <a:spcPts val="0"/>
              </a:spcBef>
              <a:buFont typeface="Arial"/>
              <a:buNone/>
              <a:defRPr sz="1013"/>
            </a:lvl7pPr>
            <a:lvl8pPr lvl="7" indent="0">
              <a:spcBef>
                <a:spcPts val="0"/>
              </a:spcBef>
              <a:buFont typeface="Arial"/>
              <a:buNone/>
              <a:defRPr sz="1013"/>
            </a:lvl8pPr>
            <a:lvl9pPr lvl="8" indent="0">
              <a:spcBef>
                <a:spcPts val="0"/>
              </a:spcBef>
              <a:buFont typeface="Arial"/>
              <a:buNone/>
              <a:defRPr sz="1013"/>
            </a:lvl9pPr>
          </a:lstStyle>
          <a:p>
            <a:r>
              <a:rPr lang="en-US" dirty="0"/>
              <a:t>Click to edit Master title style</a:t>
            </a:r>
            <a:br>
              <a:rPr lang="en-US" dirty="0"/>
            </a:br>
            <a:br>
              <a:rPr lang="en-US" dirty="0"/>
            </a:br>
            <a:endParaRPr dirty="0"/>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47438" y="4928462"/>
            <a:ext cx="2921224" cy="1247072"/>
          </a:xfrm>
          <a:prstGeom prst="rect">
            <a:avLst/>
          </a:prstGeom>
        </p:spPr>
      </p:pic>
      <p:sp>
        <p:nvSpPr>
          <p:cNvPr id="11" name="Text Placeholder 10"/>
          <p:cNvSpPr>
            <a:spLocks noGrp="1"/>
          </p:cNvSpPr>
          <p:nvPr>
            <p:ph type="body" sz="quarter" idx="10"/>
          </p:nvPr>
        </p:nvSpPr>
        <p:spPr>
          <a:xfrm>
            <a:off x="4351774" y="3768725"/>
            <a:ext cx="3725426" cy="1443355"/>
          </a:xfrm>
          <a:prstGeom prst="rect">
            <a:avLst/>
          </a:prstGeom>
        </p:spPr>
        <p:txBody>
          <a:bodyPr/>
          <a:lstStyle>
            <a:lvl1pPr>
              <a:defRPr sz="2400" b="1"/>
            </a:lvl1pPr>
            <a:lvl2pPr>
              <a:defRPr sz="2400" b="1"/>
            </a:lvl2pPr>
            <a:lvl3pPr>
              <a:defRPr sz="2400" b="1"/>
            </a:lvl3pPr>
            <a:lvl4pPr>
              <a:defRPr sz="2400" b="1"/>
            </a:lvl4pPr>
            <a:lvl5pPr>
              <a:defRPr sz="2400" b="1"/>
            </a:lvl5pPr>
          </a:lstStyle>
          <a:p>
            <a:pPr lvl="0"/>
            <a:r>
              <a:rPr lang="en-US" dirty="0"/>
              <a:t>Click to edit Master text styles</a:t>
            </a:r>
          </a:p>
        </p:txBody>
      </p:sp>
    </p:spTree>
    <p:extLst>
      <p:ext uri="{BB962C8B-B14F-4D97-AF65-F5344CB8AC3E}">
        <p14:creationId xmlns:p14="http://schemas.microsoft.com/office/powerpoint/2010/main" val="872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6FBBA-E8C3-4A26-A162-8C73D0C6BE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A89910-8493-42F7-9E1E-68891D2740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61F36F-2F6E-4488-8392-E59E74D7BD6E}"/>
              </a:ext>
            </a:extLst>
          </p:cNvPr>
          <p:cNvSpPr>
            <a:spLocks noGrp="1"/>
          </p:cNvSpPr>
          <p:nvPr>
            <p:ph type="dt" sz="half" idx="10"/>
          </p:nvPr>
        </p:nvSpPr>
        <p:spPr/>
        <p:txBody>
          <a:bodyPr/>
          <a:lstStyle/>
          <a:p>
            <a:fld id="{831773E4-0067-4D4F-A30A-2C342687CD8D}" type="datetimeFigureOut">
              <a:rPr lang="en-US" smtClean="0"/>
              <a:t>2/12/2020</a:t>
            </a:fld>
            <a:endParaRPr lang="en-US" dirty="0"/>
          </a:p>
        </p:txBody>
      </p:sp>
      <p:sp>
        <p:nvSpPr>
          <p:cNvPr id="5" name="Footer Placeholder 4">
            <a:extLst>
              <a:ext uri="{FF2B5EF4-FFF2-40B4-BE49-F238E27FC236}">
                <a16:creationId xmlns:a16="http://schemas.microsoft.com/office/drawing/2014/main" id="{E2BCB074-BE44-4340-817A-4E545DC7CE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C9E0FF-0CB7-427E-8883-7E05C1CE7AED}"/>
              </a:ext>
            </a:extLst>
          </p:cNvPr>
          <p:cNvSpPr>
            <a:spLocks noGrp="1"/>
          </p:cNvSpPr>
          <p:nvPr>
            <p:ph type="sldNum" sz="quarter" idx="12"/>
          </p:nvPr>
        </p:nvSpPr>
        <p:spPr/>
        <p:txBody>
          <a:bodyPr/>
          <a:lstStyle/>
          <a:p>
            <a:fld id="{19C1B4BE-26AC-45E0-92D7-B7CA48BB6EBA}" type="slidenum">
              <a:rPr lang="en-US" smtClean="0"/>
              <a:t>‹#›</a:t>
            </a:fld>
            <a:endParaRPr lang="en-US" dirty="0"/>
          </a:p>
        </p:txBody>
      </p:sp>
      <p:pic>
        <p:nvPicPr>
          <p:cNvPr id="8" name="Picture 7" descr="A close up of a logo&#10;&#10;Description generated with very high confidence">
            <a:extLst>
              <a:ext uri="{FF2B5EF4-FFF2-40B4-BE49-F238E27FC236}">
                <a16:creationId xmlns:a16="http://schemas.microsoft.com/office/drawing/2014/main" id="{28B33F8D-B54A-4441-BD79-7A59CD81D2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4602" y="5425894"/>
            <a:ext cx="2762636" cy="1295581"/>
          </a:xfrm>
          <a:prstGeom prst="rect">
            <a:avLst/>
          </a:prstGeom>
        </p:spPr>
      </p:pic>
      <p:sp>
        <p:nvSpPr>
          <p:cNvPr id="10" name="TextBox 9">
            <a:extLst>
              <a:ext uri="{FF2B5EF4-FFF2-40B4-BE49-F238E27FC236}">
                <a16:creationId xmlns:a16="http://schemas.microsoft.com/office/drawing/2014/main" id="{5308B4AC-7883-4A56-9AA9-F3ACA17F6496}"/>
              </a:ext>
            </a:extLst>
          </p:cNvPr>
          <p:cNvSpPr txBox="1"/>
          <p:nvPr userDrawn="1"/>
        </p:nvSpPr>
        <p:spPr>
          <a:xfrm>
            <a:off x="1580606" y="6622869"/>
            <a:ext cx="1563188" cy="9144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22334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5EA2E-D14E-47F9-B71E-77D39B9C52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221D8F-1CB7-4E60-AEE3-50020A4D05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F2CD3F-D801-4885-BEA2-A0F44899807D}"/>
              </a:ext>
            </a:extLst>
          </p:cNvPr>
          <p:cNvSpPr>
            <a:spLocks noGrp="1"/>
          </p:cNvSpPr>
          <p:nvPr>
            <p:ph type="dt" sz="half" idx="10"/>
          </p:nvPr>
        </p:nvSpPr>
        <p:spPr/>
        <p:txBody>
          <a:bodyPr/>
          <a:lstStyle/>
          <a:p>
            <a:fld id="{831773E4-0067-4D4F-A30A-2C342687CD8D}" type="datetimeFigureOut">
              <a:rPr lang="en-US" smtClean="0"/>
              <a:t>2/12/2020</a:t>
            </a:fld>
            <a:endParaRPr lang="en-US" dirty="0"/>
          </a:p>
        </p:txBody>
      </p:sp>
      <p:sp>
        <p:nvSpPr>
          <p:cNvPr id="5" name="Footer Placeholder 4">
            <a:extLst>
              <a:ext uri="{FF2B5EF4-FFF2-40B4-BE49-F238E27FC236}">
                <a16:creationId xmlns:a16="http://schemas.microsoft.com/office/drawing/2014/main" id="{05C9E5EC-0135-4094-9B79-8C5DCC6003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C5F087-E0CE-413B-9396-AF174310EA2B}"/>
              </a:ext>
            </a:extLst>
          </p:cNvPr>
          <p:cNvSpPr>
            <a:spLocks noGrp="1"/>
          </p:cNvSpPr>
          <p:nvPr>
            <p:ph type="sldNum" sz="quarter" idx="12"/>
          </p:nvPr>
        </p:nvSpPr>
        <p:spPr/>
        <p:txBody>
          <a:bodyPr/>
          <a:lstStyle/>
          <a:p>
            <a:fld id="{19C1B4BE-26AC-45E0-92D7-B7CA48BB6EBA}" type="slidenum">
              <a:rPr lang="en-US" smtClean="0"/>
              <a:t>‹#›</a:t>
            </a:fld>
            <a:endParaRPr lang="en-US" dirty="0"/>
          </a:p>
        </p:txBody>
      </p:sp>
    </p:spTree>
    <p:extLst>
      <p:ext uri="{BB962C8B-B14F-4D97-AF65-F5344CB8AC3E}">
        <p14:creationId xmlns:p14="http://schemas.microsoft.com/office/powerpoint/2010/main" val="1782860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ABC87-B4F7-4AC3-AFC8-C0C5CC4577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CC78B2-798D-4928-A413-7E5B44E61B5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F230CE-BA02-49C4-BE05-6A9990CBDA8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6FAE44-A3E6-4D11-BBF6-9EA8DD356D52}"/>
              </a:ext>
            </a:extLst>
          </p:cNvPr>
          <p:cNvSpPr>
            <a:spLocks noGrp="1"/>
          </p:cNvSpPr>
          <p:nvPr>
            <p:ph type="dt" sz="half" idx="10"/>
          </p:nvPr>
        </p:nvSpPr>
        <p:spPr/>
        <p:txBody>
          <a:bodyPr/>
          <a:lstStyle/>
          <a:p>
            <a:fld id="{831773E4-0067-4D4F-A30A-2C342687CD8D}" type="datetimeFigureOut">
              <a:rPr lang="en-US" smtClean="0"/>
              <a:t>2/12/2020</a:t>
            </a:fld>
            <a:endParaRPr lang="en-US" dirty="0"/>
          </a:p>
        </p:txBody>
      </p:sp>
      <p:sp>
        <p:nvSpPr>
          <p:cNvPr id="6" name="Footer Placeholder 5">
            <a:extLst>
              <a:ext uri="{FF2B5EF4-FFF2-40B4-BE49-F238E27FC236}">
                <a16:creationId xmlns:a16="http://schemas.microsoft.com/office/drawing/2014/main" id="{24D49193-989D-4BAD-92BE-7AB3ADCA7A6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01FDCD-9612-4BC9-AA77-43BDDA35F926}"/>
              </a:ext>
            </a:extLst>
          </p:cNvPr>
          <p:cNvSpPr>
            <a:spLocks noGrp="1"/>
          </p:cNvSpPr>
          <p:nvPr>
            <p:ph type="sldNum" sz="quarter" idx="12"/>
          </p:nvPr>
        </p:nvSpPr>
        <p:spPr/>
        <p:txBody>
          <a:bodyPr/>
          <a:lstStyle/>
          <a:p>
            <a:fld id="{19C1B4BE-26AC-45E0-92D7-B7CA48BB6EBA}" type="slidenum">
              <a:rPr lang="en-US" smtClean="0"/>
              <a:t>‹#›</a:t>
            </a:fld>
            <a:endParaRPr lang="en-US" dirty="0"/>
          </a:p>
        </p:txBody>
      </p:sp>
    </p:spTree>
    <p:extLst>
      <p:ext uri="{BB962C8B-B14F-4D97-AF65-F5344CB8AC3E}">
        <p14:creationId xmlns:p14="http://schemas.microsoft.com/office/powerpoint/2010/main" val="1053448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8C431-20FA-4212-AA10-B88CD874D0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4A0A56-2808-4986-89F4-0016EA0787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2E2A24C-AAB6-43D6-B375-81635AD79D1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82DF9A-9CC2-453A-BD53-1854704A4D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415F22F-BA35-41CE-A161-B8A2D91380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E17A53-F18B-4A5A-B17B-D0BF9463FD5D}"/>
              </a:ext>
            </a:extLst>
          </p:cNvPr>
          <p:cNvSpPr>
            <a:spLocks noGrp="1"/>
          </p:cNvSpPr>
          <p:nvPr>
            <p:ph type="dt" sz="half" idx="10"/>
          </p:nvPr>
        </p:nvSpPr>
        <p:spPr/>
        <p:txBody>
          <a:bodyPr/>
          <a:lstStyle/>
          <a:p>
            <a:fld id="{831773E4-0067-4D4F-A30A-2C342687CD8D}" type="datetimeFigureOut">
              <a:rPr lang="en-US" smtClean="0"/>
              <a:t>2/12/2020</a:t>
            </a:fld>
            <a:endParaRPr lang="en-US" dirty="0"/>
          </a:p>
        </p:txBody>
      </p:sp>
      <p:sp>
        <p:nvSpPr>
          <p:cNvPr id="8" name="Footer Placeholder 7">
            <a:extLst>
              <a:ext uri="{FF2B5EF4-FFF2-40B4-BE49-F238E27FC236}">
                <a16:creationId xmlns:a16="http://schemas.microsoft.com/office/drawing/2014/main" id="{89F111EC-5BD1-4811-BC08-ACAE1190DE2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E056265-B890-4E62-8003-8C144178F089}"/>
              </a:ext>
            </a:extLst>
          </p:cNvPr>
          <p:cNvSpPr>
            <a:spLocks noGrp="1"/>
          </p:cNvSpPr>
          <p:nvPr>
            <p:ph type="sldNum" sz="quarter" idx="12"/>
          </p:nvPr>
        </p:nvSpPr>
        <p:spPr/>
        <p:txBody>
          <a:bodyPr/>
          <a:lstStyle/>
          <a:p>
            <a:fld id="{19C1B4BE-26AC-45E0-92D7-B7CA48BB6EBA}" type="slidenum">
              <a:rPr lang="en-US" smtClean="0"/>
              <a:t>‹#›</a:t>
            </a:fld>
            <a:endParaRPr lang="en-US" dirty="0"/>
          </a:p>
        </p:txBody>
      </p:sp>
    </p:spTree>
    <p:extLst>
      <p:ext uri="{BB962C8B-B14F-4D97-AF65-F5344CB8AC3E}">
        <p14:creationId xmlns:p14="http://schemas.microsoft.com/office/powerpoint/2010/main" val="3945164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46964-6625-4B53-9864-88DDBEA94F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E5DADD-91F6-4C30-8E2A-D330505BBDF0}"/>
              </a:ext>
            </a:extLst>
          </p:cNvPr>
          <p:cNvSpPr>
            <a:spLocks noGrp="1"/>
          </p:cNvSpPr>
          <p:nvPr>
            <p:ph type="dt" sz="half" idx="10"/>
          </p:nvPr>
        </p:nvSpPr>
        <p:spPr/>
        <p:txBody>
          <a:bodyPr/>
          <a:lstStyle/>
          <a:p>
            <a:fld id="{831773E4-0067-4D4F-A30A-2C342687CD8D}" type="datetimeFigureOut">
              <a:rPr lang="en-US" smtClean="0"/>
              <a:t>2/12/2020</a:t>
            </a:fld>
            <a:endParaRPr lang="en-US" dirty="0"/>
          </a:p>
        </p:txBody>
      </p:sp>
      <p:sp>
        <p:nvSpPr>
          <p:cNvPr id="4" name="Footer Placeholder 3">
            <a:extLst>
              <a:ext uri="{FF2B5EF4-FFF2-40B4-BE49-F238E27FC236}">
                <a16:creationId xmlns:a16="http://schemas.microsoft.com/office/drawing/2014/main" id="{33D663BA-6415-4319-ABC5-3E0CAE9998B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794C84C-5948-4749-9662-82596F774229}"/>
              </a:ext>
            </a:extLst>
          </p:cNvPr>
          <p:cNvSpPr>
            <a:spLocks noGrp="1"/>
          </p:cNvSpPr>
          <p:nvPr>
            <p:ph type="sldNum" sz="quarter" idx="12"/>
          </p:nvPr>
        </p:nvSpPr>
        <p:spPr/>
        <p:txBody>
          <a:bodyPr/>
          <a:lstStyle/>
          <a:p>
            <a:fld id="{19C1B4BE-26AC-45E0-92D7-B7CA48BB6EBA}" type="slidenum">
              <a:rPr lang="en-US" smtClean="0"/>
              <a:t>‹#›</a:t>
            </a:fld>
            <a:endParaRPr lang="en-US" dirty="0"/>
          </a:p>
        </p:txBody>
      </p:sp>
    </p:spTree>
    <p:extLst>
      <p:ext uri="{BB962C8B-B14F-4D97-AF65-F5344CB8AC3E}">
        <p14:creationId xmlns:p14="http://schemas.microsoft.com/office/powerpoint/2010/main" val="2790976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52920A-F0D3-43AD-A21B-D75287EA3F54}"/>
              </a:ext>
            </a:extLst>
          </p:cNvPr>
          <p:cNvSpPr>
            <a:spLocks noGrp="1"/>
          </p:cNvSpPr>
          <p:nvPr>
            <p:ph type="dt" sz="half" idx="10"/>
          </p:nvPr>
        </p:nvSpPr>
        <p:spPr/>
        <p:txBody>
          <a:bodyPr/>
          <a:lstStyle/>
          <a:p>
            <a:fld id="{831773E4-0067-4D4F-A30A-2C342687CD8D}" type="datetimeFigureOut">
              <a:rPr lang="en-US" smtClean="0"/>
              <a:t>2/12/2020</a:t>
            </a:fld>
            <a:endParaRPr lang="en-US" dirty="0"/>
          </a:p>
        </p:txBody>
      </p:sp>
      <p:sp>
        <p:nvSpPr>
          <p:cNvPr id="3" name="Footer Placeholder 2">
            <a:extLst>
              <a:ext uri="{FF2B5EF4-FFF2-40B4-BE49-F238E27FC236}">
                <a16:creationId xmlns:a16="http://schemas.microsoft.com/office/drawing/2014/main" id="{2EEED3E4-D5DD-45E5-BFE3-4FC3FC3EA64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7275069-E6AA-4ED3-BB38-D202EC33E3EF}"/>
              </a:ext>
            </a:extLst>
          </p:cNvPr>
          <p:cNvSpPr>
            <a:spLocks noGrp="1"/>
          </p:cNvSpPr>
          <p:nvPr>
            <p:ph type="sldNum" sz="quarter" idx="12"/>
          </p:nvPr>
        </p:nvSpPr>
        <p:spPr/>
        <p:txBody>
          <a:bodyPr/>
          <a:lstStyle/>
          <a:p>
            <a:fld id="{19C1B4BE-26AC-45E0-92D7-B7CA48BB6EBA}" type="slidenum">
              <a:rPr lang="en-US" smtClean="0"/>
              <a:t>‹#›</a:t>
            </a:fld>
            <a:endParaRPr lang="en-US" dirty="0"/>
          </a:p>
        </p:txBody>
      </p:sp>
    </p:spTree>
    <p:extLst>
      <p:ext uri="{BB962C8B-B14F-4D97-AF65-F5344CB8AC3E}">
        <p14:creationId xmlns:p14="http://schemas.microsoft.com/office/powerpoint/2010/main" val="43944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72854-3F98-43A6-B9E1-0FFCCF8E39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26F16D-124C-4FDD-9CFD-9F326C9882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A067D9-5E2B-42B9-9041-10CA89C674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43F1E3-5196-47B5-8F74-DDED49C97ACB}"/>
              </a:ext>
            </a:extLst>
          </p:cNvPr>
          <p:cNvSpPr>
            <a:spLocks noGrp="1"/>
          </p:cNvSpPr>
          <p:nvPr>
            <p:ph type="dt" sz="half" idx="10"/>
          </p:nvPr>
        </p:nvSpPr>
        <p:spPr/>
        <p:txBody>
          <a:bodyPr/>
          <a:lstStyle/>
          <a:p>
            <a:fld id="{831773E4-0067-4D4F-A30A-2C342687CD8D}" type="datetimeFigureOut">
              <a:rPr lang="en-US" smtClean="0"/>
              <a:t>2/12/2020</a:t>
            </a:fld>
            <a:endParaRPr lang="en-US" dirty="0"/>
          </a:p>
        </p:txBody>
      </p:sp>
      <p:sp>
        <p:nvSpPr>
          <p:cNvPr id="6" name="Footer Placeholder 5">
            <a:extLst>
              <a:ext uri="{FF2B5EF4-FFF2-40B4-BE49-F238E27FC236}">
                <a16:creationId xmlns:a16="http://schemas.microsoft.com/office/drawing/2014/main" id="{0A7370F0-741F-4E9C-8120-D324BE387F6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4C3AB4B-68CC-441F-9691-0D66C7B2BBF0}"/>
              </a:ext>
            </a:extLst>
          </p:cNvPr>
          <p:cNvSpPr>
            <a:spLocks noGrp="1"/>
          </p:cNvSpPr>
          <p:nvPr>
            <p:ph type="sldNum" sz="quarter" idx="12"/>
          </p:nvPr>
        </p:nvSpPr>
        <p:spPr/>
        <p:txBody>
          <a:bodyPr/>
          <a:lstStyle/>
          <a:p>
            <a:fld id="{19C1B4BE-26AC-45E0-92D7-B7CA48BB6EBA}" type="slidenum">
              <a:rPr lang="en-US" smtClean="0"/>
              <a:t>‹#›</a:t>
            </a:fld>
            <a:endParaRPr lang="en-US" dirty="0"/>
          </a:p>
        </p:txBody>
      </p:sp>
    </p:spTree>
    <p:extLst>
      <p:ext uri="{BB962C8B-B14F-4D97-AF65-F5344CB8AC3E}">
        <p14:creationId xmlns:p14="http://schemas.microsoft.com/office/powerpoint/2010/main" val="3838673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0A93-42FA-4B58-A38F-A00B85B032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21D944-BEC9-45AB-9AC3-FA17D95D6C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7811898-575C-490A-AB32-1B393A66B7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D20360-E242-4E99-B187-F6265F435897}"/>
              </a:ext>
            </a:extLst>
          </p:cNvPr>
          <p:cNvSpPr>
            <a:spLocks noGrp="1"/>
          </p:cNvSpPr>
          <p:nvPr>
            <p:ph type="dt" sz="half" idx="10"/>
          </p:nvPr>
        </p:nvSpPr>
        <p:spPr/>
        <p:txBody>
          <a:bodyPr/>
          <a:lstStyle/>
          <a:p>
            <a:fld id="{831773E4-0067-4D4F-A30A-2C342687CD8D}" type="datetimeFigureOut">
              <a:rPr lang="en-US" smtClean="0"/>
              <a:t>2/12/2020</a:t>
            </a:fld>
            <a:endParaRPr lang="en-US" dirty="0"/>
          </a:p>
        </p:txBody>
      </p:sp>
      <p:sp>
        <p:nvSpPr>
          <p:cNvPr id="6" name="Footer Placeholder 5">
            <a:extLst>
              <a:ext uri="{FF2B5EF4-FFF2-40B4-BE49-F238E27FC236}">
                <a16:creationId xmlns:a16="http://schemas.microsoft.com/office/drawing/2014/main" id="{78A54E77-5249-46B8-ADB0-4ED79406AFC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C10F9CE-6679-4C49-8805-0AA13381C333}"/>
              </a:ext>
            </a:extLst>
          </p:cNvPr>
          <p:cNvSpPr>
            <a:spLocks noGrp="1"/>
          </p:cNvSpPr>
          <p:nvPr>
            <p:ph type="sldNum" sz="quarter" idx="12"/>
          </p:nvPr>
        </p:nvSpPr>
        <p:spPr/>
        <p:txBody>
          <a:bodyPr/>
          <a:lstStyle/>
          <a:p>
            <a:fld id="{19C1B4BE-26AC-45E0-92D7-B7CA48BB6EBA}" type="slidenum">
              <a:rPr lang="en-US" smtClean="0"/>
              <a:t>‹#›</a:t>
            </a:fld>
            <a:endParaRPr lang="en-US" dirty="0"/>
          </a:p>
        </p:txBody>
      </p:sp>
    </p:spTree>
    <p:extLst>
      <p:ext uri="{BB962C8B-B14F-4D97-AF65-F5344CB8AC3E}">
        <p14:creationId xmlns:p14="http://schemas.microsoft.com/office/powerpoint/2010/main" val="123981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B13841-DBDC-469B-9CF1-02A4B9BA8F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C02C7F-B99D-4004-B3C4-C45910335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BFD65C-CB98-40AD-8732-707ED6574D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1773E4-0067-4D4F-A30A-2C342687CD8D}" type="datetimeFigureOut">
              <a:rPr lang="en-US" smtClean="0"/>
              <a:t>2/12/2020</a:t>
            </a:fld>
            <a:endParaRPr lang="en-US" dirty="0"/>
          </a:p>
        </p:txBody>
      </p:sp>
      <p:sp>
        <p:nvSpPr>
          <p:cNvPr id="5" name="Footer Placeholder 4">
            <a:extLst>
              <a:ext uri="{FF2B5EF4-FFF2-40B4-BE49-F238E27FC236}">
                <a16:creationId xmlns:a16="http://schemas.microsoft.com/office/drawing/2014/main" id="{DD797E2A-F21D-4DB7-B995-070173EC5B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BB5D6E4-B24A-4FB4-8B45-9139D888F7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C1B4BE-26AC-45E0-92D7-B7CA48BB6EBA}" type="slidenum">
              <a:rPr lang="en-US" smtClean="0"/>
              <a:t>‹#›</a:t>
            </a:fld>
            <a:endParaRPr lang="en-US" dirty="0"/>
          </a:p>
        </p:txBody>
      </p:sp>
    </p:spTree>
    <p:extLst>
      <p:ext uri="{BB962C8B-B14F-4D97-AF65-F5344CB8AC3E}">
        <p14:creationId xmlns:p14="http://schemas.microsoft.com/office/powerpoint/2010/main" val="837326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tif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hyperlink" Target="mailto:dhobson@uoguleph.c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09829" y="2423299"/>
            <a:ext cx="3726012" cy="1584541"/>
          </a:xfrm>
        </p:spPr>
        <p:txBody>
          <a:bodyPr>
            <a:normAutofit/>
          </a:bodyPr>
          <a:lstStyle/>
          <a:p>
            <a:r>
              <a:rPr lang="en-US" dirty="0">
                <a:solidFill>
                  <a:schemeClr val="tx1">
                    <a:lumMod val="65000"/>
                    <a:lumOff val="35000"/>
                  </a:schemeClr>
                </a:solidFill>
              </a:rPr>
              <a:t>You create</a:t>
            </a:r>
            <a:r>
              <a:rPr lang="en-US" b="0" dirty="0">
                <a:solidFill>
                  <a:schemeClr val="tx1">
                    <a:lumMod val="65000"/>
                    <a:lumOff val="35000"/>
                  </a:schemeClr>
                </a:solidFill>
              </a:rPr>
              <a:t>.</a:t>
            </a:r>
            <a:br>
              <a:rPr lang="en-US" b="0" dirty="0">
                <a:solidFill>
                  <a:schemeClr val="tx1">
                    <a:lumMod val="65000"/>
                    <a:lumOff val="35000"/>
                  </a:schemeClr>
                </a:solidFill>
              </a:rPr>
            </a:br>
            <a:r>
              <a:rPr lang="en-US" sz="2800" b="0" dirty="0">
                <a:solidFill>
                  <a:schemeClr val="tx1">
                    <a:lumMod val="65000"/>
                    <a:lumOff val="35000"/>
                  </a:schemeClr>
                </a:solidFill>
              </a:rPr>
              <a:t>We amplify your impact</a:t>
            </a:r>
            <a:endParaRPr lang="en-US" b="0" dirty="0">
              <a:solidFill>
                <a:schemeClr val="tx1">
                  <a:lumMod val="65000"/>
                  <a:lumOff val="35000"/>
                </a:schemeClr>
              </a:solidFill>
            </a:endParaRPr>
          </a:p>
        </p:txBody>
      </p:sp>
    </p:spTree>
    <p:extLst>
      <p:ext uri="{BB962C8B-B14F-4D97-AF65-F5344CB8AC3E}">
        <p14:creationId xmlns:p14="http://schemas.microsoft.com/office/powerpoint/2010/main" val="2097101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0E75A-551D-4A93-A7D7-44605501F4C7}"/>
              </a:ext>
            </a:extLst>
          </p:cNvPr>
          <p:cNvSpPr>
            <a:spLocks noGrp="1"/>
          </p:cNvSpPr>
          <p:nvPr>
            <p:ph type="title"/>
          </p:nvPr>
        </p:nvSpPr>
        <p:spPr>
          <a:xfrm>
            <a:off x="6096000" y="329504"/>
            <a:ext cx="5244301" cy="1538130"/>
          </a:xfrm>
        </p:spPr>
        <p:txBody>
          <a:bodyPr vert="horz" lIns="91440" tIns="45720" rIns="91440" bIns="45720" rtlCol="0" anchor="ctr">
            <a:normAutofit/>
          </a:bodyPr>
          <a:lstStyle/>
          <a:p>
            <a:r>
              <a:rPr lang="en-US" kern="1200" dirty="0">
                <a:solidFill>
                  <a:srgbClr val="C00000"/>
                </a:solidFill>
                <a:latin typeface="+mj-lt"/>
                <a:ea typeface="+mj-ea"/>
                <a:cs typeface="+mj-cs"/>
              </a:rPr>
              <a:t>Knowledge Mobilization </a:t>
            </a:r>
          </a:p>
        </p:txBody>
      </p:sp>
      <p:sp>
        <p:nvSpPr>
          <p:cNvPr id="19"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14" name="Content Placeholder 13" descr="A black sign with white text&#10;&#10;Description automatically generated">
            <a:extLst>
              <a:ext uri="{FF2B5EF4-FFF2-40B4-BE49-F238E27FC236}">
                <a16:creationId xmlns:a16="http://schemas.microsoft.com/office/drawing/2014/main" id="{330D8AB0-B428-4711-A36A-6839830FD94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80173" y="1790732"/>
            <a:ext cx="3267942" cy="3267942"/>
          </a:xfrm>
          <a:prstGeom prst="rect">
            <a:avLst/>
          </a:prstGeom>
        </p:spPr>
      </p:pic>
      <p:sp>
        <p:nvSpPr>
          <p:cNvPr id="4" name="Content Placeholder 3">
            <a:extLst>
              <a:ext uri="{FF2B5EF4-FFF2-40B4-BE49-F238E27FC236}">
                <a16:creationId xmlns:a16="http://schemas.microsoft.com/office/drawing/2014/main" id="{FC2B35E1-09A8-4ABB-9B2B-D0E8395FE124}"/>
              </a:ext>
            </a:extLst>
          </p:cNvPr>
          <p:cNvSpPr>
            <a:spLocks noGrp="1"/>
          </p:cNvSpPr>
          <p:nvPr>
            <p:ph sz="half" idx="2"/>
          </p:nvPr>
        </p:nvSpPr>
        <p:spPr>
          <a:xfrm>
            <a:off x="5956648" y="1790732"/>
            <a:ext cx="5482493" cy="4652013"/>
          </a:xfrm>
        </p:spPr>
        <p:txBody>
          <a:bodyPr vert="horz" lIns="91440" tIns="45720" rIns="91440" bIns="45720" rtlCol="0">
            <a:normAutofit/>
          </a:bodyPr>
          <a:lstStyle/>
          <a:p>
            <a:pPr marL="457200" indent="-457200">
              <a:buFont typeface="+mj-lt"/>
              <a:buAutoNum type="arabicPeriod"/>
            </a:pPr>
            <a:r>
              <a:rPr lang="en-US" sz="2200" dirty="0"/>
              <a:t>Planning: Knowledge transfer for research grants and proposals</a:t>
            </a:r>
          </a:p>
          <a:p>
            <a:pPr marL="457200" indent="-457200">
              <a:buFont typeface="+mj-lt"/>
              <a:buAutoNum type="arabicPeriod"/>
            </a:pPr>
            <a:r>
              <a:rPr lang="en-US" sz="2200" dirty="0"/>
              <a:t>Policy Fellowships: facilitate the exchange of knowledge with outside world</a:t>
            </a:r>
          </a:p>
          <a:p>
            <a:pPr marL="457200" indent="-457200">
              <a:buFont typeface="+mj-lt"/>
              <a:buAutoNum type="arabicPeriod"/>
            </a:pPr>
            <a:r>
              <a:rPr lang="en-US" sz="2200" dirty="0"/>
              <a:t>Clear language products: to increase the impact and uptake of UoG research</a:t>
            </a:r>
          </a:p>
          <a:p>
            <a:pPr marL="457200" indent="-457200">
              <a:buFont typeface="+mj-lt"/>
              <a:buAutoNum type="arabicPeriod"/>
            </a:pPr>
            <a:endParaRPr lang="en-US" sz="2200" dirty="0"/>
          </a:p>
          <a:p>
            <a:pPr marL="457200" lvl="1" indent="0">
              <a:buNone/>
            </a:pPr>
            <a:r>
              <a:rPr lang="en-US" dirty="0"/>
              <a:t>For more information: </a:t>
            </a:r>
          </a:p>
          <a:p>
            <a:pPr marL="914400" lvl="2" indent="0">
              <a:buNone/>
            </a:pPr>
            <a:r>
              <a:rPr lang="en-US" dirty="0"/>
              <a:t>Elizabeth Shantz</a:t>
            </a:r>
          </a:p>
          <a:p>
            <a:pPr marL="914400" lvl="2" indent="0">
              <a:buNone/>
            </a:pPr>
            <a:r>
              <a:rPr lang="en-US" dirty="0"/>
              <a:t>eshan@uoguelph.ca</a:t>
            </a:r>
          </a:p>
          <a:p>
            <a:pPr marL="914400" lvl="2" indent="0">
              <a:buNone/>
            </a:pPr>
            <a:r>
              <a:rPr lang="en-US" dirty="0"/>
              <a:t>Ext. 53093</a:t>
            </a:r>
          </a:p>
          <a:p>
            <a:pPr marL="0"/>
            <a:endParaRPr lang="en-US" sz="2200" dirty="0"/>
          </a:p>
        </p:txBody>
      </p:sp>
      <p:sp>
        <p:nvSpPr>
          <p:cNvPr id="3" name="TextBox 2">
            <a:extLst>
              <a:ext uri="{FF2B5EF4-FFF2-40B4-BE49-F238E27FC236}">
                <a16:creationId xmlns:a16="http://schemas.microsoft.com/office/drawing/2014/main" id="{54E48A49-4111-4899-A5BB-CDF411513EFC}"/>
              </a:ext>
            </a:extLst>
          </p:cNvPr>
          <p:cNvSpPr txBox="1"/>
          <p:nvPr/>
        </p:nvSpPr>
        <p:spPr>
          <a:xfrm>
            <a:off x="838200" y="1808124"/>
            <a:ext cx="4229436" cy="369332"/>
          </a:xfrm>
          <a:prstGeom prst="rect">
            <a:avLst/>
          </a:prstGeom>
          <a:noFill/>
        </p:spPr>
        <p:txBody>
          <a:bodyPr wrap="square" rtlCol="0">
            <a:spAutoFit/>
          </a:bodyPr>
          <a:lstStyle/>
          <a:p>
            <a:endParaRPr lang="en-US" dirty="0">
              <a:solidFill>
                <a:schemeClr val="accent1"/>
              </a:solidFill>
            </a:endParaRPr>
          </a:p>
        </p:txBody>
      </p:sp>
    </p:spTree>
    <p:extLst>
      <p:ext uri="{BB962C8B-B14F-4D97-AF65-F5344CB8AC3E}">
        <p14:creationId xmlns:p14="http://schemas.microsoft.com/office/powerpoint/2010/main" val="2248713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E80A3A66-C2E6-4FF1-BA87-8D47EB623F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90" y="0"/>
            <a:ext cx="12131419" cy="6858000"/>
          </a:xfrm>
          <a:prstGeom prst="rect">
            <a:avLst/>
          </a:prstGeom>
        </p:spPr>
      </p:pic>
    </p:spTree>
    <p:extLst>
      <p:ext uri="{BB962C8B-B14F-4D97-AF65-F5344CB8AC3E}">
        <p14:creationId xmlns:p14="http://schemas.microsoft.com/office/powerpoint/2010/main" val="1637151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D81352-FBBC-48FB-9A70-529FA2619105}"/>
              </a:ext>
            </a:extLst>
          </p:cNvPr>
          <p:cNvSpPr>
            <a:spLocks noGrp="1"/>
          </p:cNvSpPr>
          <p:nvPr>
            <p:ph type="ctrTitle"/>
          </p:nvPr>
        </p:nvSpPr>
        <p:spPr>
          <a:xfrm>
            <a:off x="6746628" y="1783959"/>
            <a:ext cx="4645250" cy="2889114"/>
          </a:xfrm>
        </p:spPr>
        <p:txBody>
          <a:bodyPr anchor="b">
            <a:normAutofit/>
          </a:bodyPr>
          <a:lstStyle/>
          <a:p>
            <a:pPr algn="l"/>
            <a:r>
              <a:rPr lang="en-US">
                <a:solidFill>
                  <a:schemeClr val="bg1"/>
                </a:solidFill>
              </a:rPr>
              <a:t>Appendix</a:t>
            </a:r>
          </a:p>
        </p:txBody>
      </p:sp>
      <p:sp>
        <p:nvSpPr>
          <p:cNvPr id="3" name="Subtitle 2">
            <a:extLst>
              <a:ext uri="{FF2B5EF4-FFF2-40B4-BE49-F238E27FC236}">
                <a16:creationId xmlns:a16="http://schemas.microsoft.com/office/drawing/2014/main" id="{FBC69EC2-4240-4B1B-A1DE-EF677FF478CC}"/>
              </a:ext>
            </a:extLst>
          </p:cNvPr>
          <p:cNvSpPr>
            <a:spLocks noGrp="1"/>
          </p:cNvSpPr>
          <p:nvPr>
            <p:ph type="subTitle" idx="1"/>
          </p:nvPr>
        </p:nvSpPr>
        <p:spPr>
          <a:xfrm>
            <a:off x="6746627" y="4750893"/>
            <a:ext cx="4645250" cy="1147863"/>
          </a:xfrm>
        </p:spPr>
        <p:txBody>
          <a:bodyPr anchor="t">
            <a:normAutofit/>
          </a:bodyPr>
          <a:lstStyle/>
          <a:p>
            <a:pPr algn="l"/>
            <a:r>
              <a:rPr lang="en-US" sz="2000" dirty="0">
                <a:solidFill>
                  <a:schemeClr val="bg1"/>
                </a:solidFill>
              </a:rPr>
              <a:t>About the Research Innovation Office </a:t>
            </a: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5E0874B-6478-4199-9FEC-88FB40F0B0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82" y="1936292"/>
            <a:ext cx="4047843" cy="1617245"/>
          </a:xfrm>
          <a:prstGeom prst="rect">
            <a:avLst/>
          </a:prstGeom>
        </p:spPr>
      </p:pic>
    </p:spTree>
    <p:extLst>
      <p:ext uri="{BB962C8B-B14F-4D97-AF65-F5344CB8AC3E}">
        <p14:creationId xmlns:p14="http://schemas.microsoft.com/office/powerpoint/2010/main" val="1738477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31402CE-25B1-4735-BB12-0C4D663CA7EB}"/>
              </a:ext>
            </a:extLst>
          </p:cNvPr>
          <p:cNvSpPr txBox="1"/>
          <p:nvPr/>
        </p:nvSpPr>
        <p:spPr>
          <a:xfrm>
            <a:off x="1419520" y="198907"/>
            <a:ext cx="1741337" cy="369332"/>
          </a:xfrm>
          <a:prstGeom prst="rect">
            <a:avLst/>
          </a:prstGeom>
          <a:noFill/>
        </p:spPr>
        <p:txBody>
          <a:bodyPr wrap="square" rtlCol="0">
            <a:spAutoFit/>
          </a:bodyPr>
          <a:lstStyle/>
          <a:p>
            <a:pPr algn="ctr"/>
            <a:r>
              <a:rPr lang="en-US" dirty="0">
                <a:solidFill>
                  <a:schemeClr val="bg1"/>
                </a:solidFill>
              </a:rPr>
              <a:t>Enable Impact</a:t>
            </a:r>
          </a:p>
        </p:txBody>
      </p:sp>
      <p:sp>
        <p:nvSpPr>
          <p:cNvPr id="11" name="TextBox 10">
            <a:extLst>
              <a:ext uri="{FF2B5EF4-FFF2-40B4-BE49-F238E27FC236}">
                <a16:creationId xmlns:a16="http://schemas.microsoft.com/office/drawing/2014/main" id="{4C8D327C-9632-4141-A9F4-8707B7C2BF56}"/>
              </a:ext>
            </a:extLst>
          </p:cNvPr>
          <p:cNvSpPr txBox="1"/>
          <p:nvPr/>
        </p:nvSpPr>
        <p:spPr>
          <a:xfrm>
            <a:off x="4617795" y="198907"/>
            <a:ext cx="2662518" cy="369332"/>
          </a:xfrm>
          <a:prstGeom prst="rect">
            <a:avLst/>
          </a:prstGeom>
          <a:noFill/>
        </p:spPr>
        <p:txBody>
          <a:bodyPr wrap="square" rtlCol="0">
            <a:spAutoFit/>
          </a:bodyPr>
          <a:lstStyle/>
          <a:p>
            <a:pPr algn="ctr"/>
            <a:r>
              <a:rPr lang="en-US" dirty="0">
                <a:solidFill>
                  <a:schemeClr val="bg1"/>
                </a:solidFill>
              </a:rPr>
              <a:t>Develop Partnerships</a:t>
            </a:r>
          </a:p>
        </p:txBody>
      </p:sp>
      <p:sp>
        <p:nvSpPr>
          <p:cNvPr id="8" name="TextBox 7">
            <a:extLst>
              <a:ext uri="{FF2B5EF4-FFF2-40B4-BE49-F238E27FC236}">
                <a16:creationId xmlns:a16="http://schemas.microsoft.com/office/drawing/2014/main" id="{2EC227C0-8428-44C8-897B-8ED668F6FBD9}"/>
              </a:ext>
            </a:extLst>
          </p:cNvPr>
          <p:cNvSpPr txBox="1"/>
          <p:nvPr/>
        </p:nvSpPr>
        <p:spPr>
          <a:xfrm>
            <a:off x="8633950" y="223460"/>
            <a:ext cx="1558456" cy="369332"/>
          </a:xfrm>
          <a:prstGeom prst="rect">
            <a:avLst/>
          </a:prstGeom>
          <a:noFill/>
        </p:spPr>
        <p:txBody>
          <a:bodyPr wrap="square" rtlCol="0">
            <a:spAutoFit/>
          </a:bodyPr>
          <a:lstStyle/>
          <a:p>
            <a:r>
              <a:rPr lang="en-US" dirty="0">
                <a:solidFill>
                  <a:schemeClr val="bg1"/>
                </a:solidFill>
              </a:rPr>
              <a:t>Realize Benefit</a:t>
            </a:r>
          </a:p>
        </p:txBody>
      </p:sp>
      <p:pic>
        <p:nvPicPr>
          <p:cNvPr id="9" name="Content Placeholder 8" descr="A screenshot of a cell phone screen with text&#10;&#10;Description automatically generated">
            <a:extLst>
              <a:ext uri="{FF2B5EF4-FFF2-40B4-BE49-F238E27FC236}">
                <a16:creationId xmlns:a16="http://schemas.microsoft.com/office/drawing/2014/main" id="{B17A39F1-5E09-41E6-8260-31A59792E6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9040" y="2794724"/>
            <a:ext cx="8652741" cy="3864369"/>
          </a:xfrm>
        </p:spPr>
      </p:pic>
      <p:pic>
        <p:nvPicPr>
          <p:cNvPr id="17" name="Picture 16">
            <a:extLst>
              <a:ext uri="{FF2B5EF4-FFF2-40B4-BE49-F238E27FC236}">
                <a16:creationId xmlns:a16="http://schemas.microsoft.com/office/drawing/2014/main" id="{1822DC0C-ECA3-46F6-84D9-C7165AFE53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8846" y="223460"/>
            <a:ext cx="7703634" cy="2500966"/>
          </a:xfrm>
          <a:prstGeom prst="rect">
            <a:avLst/>
          </a:prstGeom>
        </p:spPr>
      </p:pic>
      <p:sp>
        <p:nvSpPr>
          <p:cNvPr id="20" name="TextBox 19">
            <a:extLst>
              <a:ext uri="{FF2B5EF4-FFF2-40B4-BE49-F238E27FC236}">
                <a16:creationId xmlns:a16="http://schemas.microsoft.com/office/drawing/2014/main" id="{DC0B6B19-8308-4EE5-892E-E981221FB258}"/>
              </a:ext>
            </a:extLst>
          </p:cNvPr>
          <p:cNvSpPr txBox="1"/>
          <p:nvPr/>
        </p:nvSpPr>
        <p:spPr>
          <a:xfrm>
            <a:off x="0" y="0"/>
            <a:ext cx="3068846" cy="6858000"/>
          </a:xfrm>
          <a:prstGeom prst="rect">
            <a:avLst/>
          </a:prstGeom>
          <a:solidFill>
            <a:schemeClr val="bg1">
              <a:lumMod val="95000"/>
            </a:schemeClr>
          </a:solidFill>
        </p:spPr>
        <p:txBody>
          <a:bodyPr wrap="square" rtlCol="0">
            <a:spAutoFit/>
          </a:bodyPr>
          <a:lstStyle/>
          <a:p>
            <a:endParaRPr lang="en-US" dirty="0"/>
          </a:p>
        </p:txBody>
      </p:sp>
      <p:pic>
        <p:nvPicPr>
          <p:cNvPr id="19" name="Picture 18">
            <a:extLst>
              <a:ext uri="{FF2B5EF4-FFF2-40B4-BE49-F238E27FC236}">
                <a16:creationId xmlns:a16="http://schemas.microsoft.com/office/drawing/2014/main" id="{87DE1A1E-CF9E-4483-A6F2-76BA022D30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081" y="5727032"/>
            <a:ext cx="2332878" cy="932061"/>
          </a:xfrm>
          <a:prstGeom prst="rect">
            <a:avLst/>
          </a:prstGeom>
        </p:spPr>
      </p:pic>
    </p:spTree>
    <p:extLst>
      <p:ext uri="{BB962C8B-B14F-4D97-AF65-F5344CB8AC3E}">
        <p14:creationId xmlns:p14="http://schemas.microsoft.com/office/powerpoint/2010/main" val="1732600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502E240-B96E-4C7A-BCEA-C1D9BD743CEB}"/>
              </a:ext>
            </a:extLst>
          </p:cNvPr>
          <p:cNvSpPr txBox="1"/>
          <p:nvPr/>
        </p:nvSpPr>
        <p:spPr>
          <a:xfrm>
            <a:off x="1029200" y="2241219"/>
            <a:ext cx="27051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HelveticaNeueLT Pro 55 Roman" panose="020B0604020202020204" pitchFamily="34" charset="0"/>
                <a:ea typeface="+mn-ea"/>
                <a:cs typeface="+mn-cs"/>
              </a:rPr>
              <a:t>190</a:t>
            </a:r>
            <a:r>
              <a:rPr kumimoji="0" lang="en-US" sz="2800" b="1" i="0" u="none" strike="noStrike" kern="1200" cap="none" spc="0" normalizeH="0" baseline="0" noProof="0" dirty="0">
                <a:ln>
                  <a:noFill/>
                </a:ln>
                <a:solidFill>
                  <a:prstClr val="black"/>
                </a:solidFill>
                <a:effectLst/>
                <a:uLnTx/>
                <a:uFillTx/>
                <a:latin typeface="HelveticaNeueLT Pro 45 Lt" panose="020B0403020202020204" pitchFamily="34" charset="0"/>
                <a:ea typeface="+mn-ea"/>
                <a:cs typeface="+mn-cs"/>
              </a:rPr>
              <a:t> </a:t>
            </a:r>
            <a:r>
              <a:rPr kumimoji="0" lang="en-US" sz="2800" b="0" i="0" u="none" strike="noStrike" kern="1200" cap="none" spc="0" normalizeH="0" baseline="0" noProof="0" dirty="0">
                <a:ln>
                  <a:noFill/>
                </a:ln>
                <a:solidFill>
                  <a:prstClr val="black"/>
                </a:solidFill>
                <a:effectLst/>
                <a:uLnTx/>
                <a:uFillTx/>
                <a:latin typeface="HelveticaNeueLT Pro 45 Lt" panose="020B0403020202020204" pitchFamily="34" charset="0"/>
                <a:ea typeface="+mn-ea"/>
                <a:cs typeface="+mn-cs"/>
              </a:rPr>
              <a:t>inventions reported </a:t>
            </a:r>
          </a:p>
        </p:txBody>
      </p:sp>
      <p:sp>
        <p:nvSpPr>
          <p:cNvPr id="9" name="TextBox 8">
            <a:extLst>
              <a:ext uri="{FF2B5EF4-FFF2-40B4-BE49-F238E27FC236}">
                <a16:creationId xmlns:a16="http://schemas.microsoft.com/office/drawing/2014/main" id="{B486FC1E-F5F7-47FE-A58E-9FC5A11E7C65}"/>
              </a:ext>
            </a:extLst>
          </p:cNvPr>
          <p:cNvSpPr txBox="1"/>
          <p:nvPr/>
        </p:nvSpPr>
        <p:spPr>
          <a:xfrm>
            <a:off x="827530" y="3461684"/>
            <a:ext cx="310843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HelveticaNeueLT Pro 55 Roman" panose="020B0604020202020204" pitchFamily="34" charset="0"/>
                <a:ea typeface="+mn-ea"/>
                <a:cs typeface="+mn-cs"/>
              </a:rPr>
              <a:t>6</a:t>
            </a:r>
            <a:r>
              <a:rPr kumimoji="0" lang="en-US" sz="2800" b="1" i="0" u="none" strike="noStrike" kern="1200" cap="none" spc="0" normalizeH="0" baseline="0" noProof="0" dirty="0">
                <a:ln>
                  <a:noFill/>
                </a:ln>
                <a:solidFill>
                  <a:prstClr val="black"/>
                </a:solidFill>
                <a:effectLst/>
                <a:uLnTx/>
                <a:uFillTx/>
                <a:latin typeface="HelveticaNeueLT Pro 45 Lt" panose="020B0403020202020204" pitchFamily="34" charset="0"/>
                <a:ea typeface="+mn-ea"/>
                <a:cs typeface="+mn-cs"/>
              </a:rPr>
              <a:t> </a:t>
            </a:r>
            <a:r>
              <a:rPr kumimoji="0" lang="en-US" sz="2800" b="0" i="0" u="none" strike="noStrike" kern="1200" cap="none" spc="0" normalizeH="0" baseline="0" noProof="0" dirty="0">
                <a:ln>
                  <a:noFill/>
                </a:ln>
                <a:solidFill>
                  <a:prstClr val="black"/>
                </a:solidFill>
                <a:effectLst/>
                <a:uLnTx/>
                <a:uFillTx/>
                <a:latin typeface="HelveticaNeueLT Pro 45 Lt" panose="020B0403020202020204" pitchFamily="34" charset="0"/>
                <a:ea typeface="+mn-ea"/>
                <a:cs typeface="+mn-cs"/>
              </a:rPr>
              <a:t>issued patents</a:t>
            </a:r>
          </a:p>
        </p:txBody>
      </p:sp>
      <p:sp>
        <p:nvSpPr>
          <p:cNvPr id="10" name="TextBox 9">
            <a:extLst>
              <a:ext uri="{FF2B5EF4-FFF2-40B4-BE49-F238E27FC236}">
                <a16:creationId xmlns:a16="http://schemas.microsoft.com/office/drawing/2014/main" id="{2B7D1E66-A106-4DDE-A13E-267DE9041E7F}"/>
              </a:ext>
            </a:extLst>
          </p:cNvPr>
          <p:cNvSpPr txBox="1"/>
          <p:nvPr/>
        </p:nvSpPr>
        <p:spPr>
          <a:xfrm>
            <a:off x="916948" y="4227657"/>
            <a:ext cx="2911989"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HelveticaNeueLT Pro 55 Roman" panose="020B0604020202020204" pitchFamily="34" charset="0"/>
                <a:ea typeface="+mn-ea"/>
                <a:cs typeface="+mn-cs"/>
              </a:rPr>
              <a:t>30</a:t>
            </a:r>
            <a:r>
              <a:rPr kumimoji="0" lang="en-US" sz="2800" b="1" i="0" u="none" strike="noStrike" kern="1200" cap="none" spc="0" normalizeH="0" baseline="0" noProof="0" dirty="0">
                <a:ln>
                  <a:noFill/>
                </a:ln>
                <a:solidFill>
                  <a:prstClr val="black"/>
                </a:solidFill>
                <a:effectLst/>
                <a:uLnTx/>
                <a:uFillTx/>
                <a:latin typeface="HelveticaNeueLT Pro 45 Lt" panose="020B0403020202020204" pitchFamily="34" charset="0"/>
                <a:ea typeface="+mn-ea"/>
                <a:cs typeface="+mn-cs"/>
              </a:rPr>
              <a:t> </a:t>
            </a:r>
            <a:r>
              <a:rPr kumimoji="0" lang="en-US" sz="2800" b="0" i="0" u="none" strike="noStrike" kern="1200" cap="none" spc="0" normalizeH="0" baseline="0" noProof="0" dirty="0">
                <a:ln>
                  <a:noFill/>
                </a:ln>
                <a:solidFill>
                  <a:prstClr val="black"/>
                </a:solidFill>
                <a:effectLst/>
                <a:uLnTx/>
                <a:uFillTx/>
                <a:latin typeface="HelveticaNeueLT Pro 45 Lt" panose="020B0403020202020204" pitchFamily="34" charset="0"/>
                <a:ea typeface="+mn-ea"/>
                <a:cs typeface="+mn-cs"/>
              </a:rPr>
              <a:t>new licenses and </a:t>
            </a:r>
            <a:r>
              <a:rPr kumimoji="0" lang="en-US" sz="2800" b="1" i="0" u="none" strike="noStrike" kern="1200" cap="none" spc="0" normalizeH="0" baseline="0" noProof="0" dirty="0">
                <a:ln>
                  <a:noFill/>
                </a:ln>
                <a:solidFill>
                  <a:srgbClr val="FF0000"/>
                </a:solidFill>
                <a:effectLst/>
                <a:uLnTx/>
                <a:uFillTx/>
                <a:latin typeface="HelveticaNeueLT Pro 55 Roman" panose="020B0604020202020204"/>
                <a:ea typeface="+mn-ea"/>
                <a:cs typeface="+mn-cs"/>
              </a:rPr>
              <a:t>274</a:t>
            </a:r>
            <a:r>
              <a:rPr kumimoji="0" lang="en-US" sz="2800" b="0" i="0" u="none" strike="noStrike" kern="1200" cap="none" spc="0" normalizeH="0" baseline="0" noProof="0" dirty="0">
                <a:ln>
                  <a:noFill/>
                </a:ln>
                <a:solidFill>
                  <a:prstClr val="black"/>
                </a:solidFill>
                <a:effectLst/>
                <a:uLnTx/>
                <a:uFillTx/>
                <a:latin typeface="HelveticaNeueLT Pro 45 Lt" panose="020B0403020202020204" pitchFamily="34" charset="0"/>
                <a:ea typeface="+mn-ea"/>
                <a:cs typeface="+mn-cs"/>
              </a:rPr>
              <a:t> active agreements</a:t>
            </a:r>
          </a:p>
        </p:txBody>
      </p:sp>
      <p:sp>
        <p:nvSpPr>
          <p:cNvPr id="11" name="TextBox 10">
            <a:extLst>
              <a:ext uri="{FF2B5EF4-FFF2-40B4-BE49-F238E27FC236}">
                <a16:creationId xmlns:a16="http://schemas.microsoft.com/office/drawing/2014/main" id="{1629A117-CDC5-4B8A-AEB5-180DCE85CB67}"/>
              </a:ext>
            </a:extLst>
          </p:cNvPr>
          <p:cNvSpPr txBox="1"/>
          <p:nvPr/>
        </p:nvSpPr>
        <p:spPr>
          <a:xfrm>
            <a:off x="8636050" y="4382140"/>
            <a:ext cx="261842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HelveticaNeueLT Pro 55 Roman" panose="020B0604020202020204" pitchFamily="34" charset="0"/>
                <a:ea typeface="+mn-ea"/>
                <a:cs typeface="+mn-cs"/>
              </a:rPr>
              <a:t>$2.2 million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HelveticaNeueLT Pro 45 Lt" panose="020B0403020202020204" pitchFamily="34" charset="0"/>
                <a:ea typeface="+mn-ea"/>
                <a:cs typeface="+mn-cs"/>
              </a:rPr>
              <a:t>license income</a:t>
            </a:r>
          </a:p>
        </p:txBody>
      </p:sp>
      <p:sp>
        <p:nvSpPr>
          <p:cNvPr id="12" name="TextBox 11">
            <a:extLst>
              <a:ext uri="{FF2B5EF4-FFF2-40B4-BE49-F238E27FC236}">
                <a16:creationId xmlns:a16="http://schemas.microsoft.com/office/drawing/2014/main" id="{A57D41D2-484F-450C-9D60-803AE93C13FC}"/>
              </a:ext>
            </a:extLst>
          </p:cNvPr>
          <p:cNvSpPr txBox="1"/>
          <p:nvPr/>
        </p:nvSpPr>
        <p:spPr>
          <a:xfrm>
            <a:off x="4661557" y="4778759"/>
            <a:ext cx="2868885"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HelveticaNeueLT Pro 55 Roman" panose="020B0604020202020204" pitchFamily="34" charset="0"/>
                <a:ea typeface="+mn-ea"/>
                <a:cs typeface="+mn-cs"/>
              </a:rPr>
              <a:t>$148 million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HelveticaNeueLT Pro 45 Lt" panose="020B0403020202020204" pitchFamily="34" charset="0"/>
                <a:ea typeface="+mn-ea"/>
                <a:cs typeface="+mn-cs"/>
              </a:rPr>
              <a:t>total sponsored research</a:t>
            </a:r>
          </a:p>
        </p:txBody>
      </p:sp>
      <p:sp>
        <p:nvSpPr>
          <p:cNvPr id="13" name="TextBox 12">
            <a:extLst>
              <a:ext uri="{FF2B5EF4-FFF2-40B4-BE49-F238E27FC236}">
                <a16:creationId xmlns:a16="http://schemas.microsoft.com/office/drawing/2014/main" id="{EC3FFA37-A8A5-4A26-9FE1-14B4BDD2DEE2}"/>
              </a:ext>
            </a:extLst>
          </p:cNvPr>
          <p:cNvSpPr txBox="1"/>
          <p:nvPr/>
        </p:nvSpPr>
        <p:spPr>
          <a:xfrm>
            <a:off x="4652217" y="2241219"/>
            <a:ext cx="2911990"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HelveticaNeueLT Pro 55 Roman" panose="020B0604020202020204" pitchFamily="34" charset="0"/>
                <a:ea typeface="+mn-ea"/>
                <a:cs typeface="+mn-cs"/>
              </a:rPr>
              <a:t>60</a:t>
            </a:r>
            <a:r>
              <a:rPr kumimoji="0" lang="en-US" sz="2800" b="0" i="0" u="none" strike="noStrike" kern="1200" cap="none" spc="0" normalizeH="0" baseline="0" noProof="0" dirty="0">
                <a:ln>
                  <a:noFill/>
                </a:ln>
                <a:solidFill>
                  <a:prstClr val="black"/>
                </a:solidFill>
                <a:effectLst/>
                <a:uLnTx/>
                <a:uFillTx/>
                <a:latin typeface="HelveticaNeueLT Pro 45 Lt" panose="020B0403020202020204" pitchFamily="34" charset="0"/>
                <a:ea typeface="+mn-ea"/>
                <a:cs typeface="+mn-cs"/>
              </a:rPr>
              <a:t> IL projects brokered worth more than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HelveticaNeueLT Pro 55 Roman" panose="020B0604020202020204" pitchFamily="34" charset="0"/>
                <a:ea typeface="+mn-ea"/>
                <a:cs typeface="+mn-cs"/>
              </a:rPr>
              <a:t>$8 million </a:t>
            </a:r>
            <a:r>
              <a:rPr kumimoji="0" lang="en-US" sz="2800" b="0" i="0" u="none" strike="noStrike" kern="1200" cap="none" spc="0" normalizeH="0" baseline="0" noProof="0" dirty="0">
                <a:ln>
                  <a:noFill/>
                </a:ln>
                <a:solidFill>
                  <a:prstClr val="black"/>
                </a:solidFill>
                <a:effectLst/>
                <a:uLnTx/>
                <a:uFillTx/>
                <a:latin typeface="HelveticaNeueLT Pro 45 Lt" panose="020B0403020202020204"/>
                <a:ea typeface="+mn-ea"/>
                <a:cs typeface="+mn-cs"/>
              </a:rPr>
              <a:t>over past 2 years</a:t>
            </a:r>
          </a:p>
        </p:txBody>
      </p:sp>
      <p:sp>
        <p:nvSpPr>
          <p:cNvPr id="14" name="TextBox 13">
            <a:extLst>
              <a:ext uri="{FF2B5EF4-FFF2-40B4-BE49-F238E27FC236}">
                <a16:creationId xmlns:a16="http://schemas.microsoft.com/office/drawing/2014/main" id="{936E4D40-C0F6-4BDB-9C91-5D1C8C14D857}"/>
              </a:ext>
            </a:extLst>
          </p:cNvPr>
          <p:cNvSpPr txBox="1"/>
          <p:nvPr/>
        </p:nvSpPr>
        <p:spPr>
          <a:xfrm>
            <a:off x="8450416" y="2241219"/>
            <a:ext cx="2989690" cy="2092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HelveticaNeueLT Pro 55 Roman" panose="020B0604020202020204" pitchFamily="34" charset="0"/>
                <a:ea typeface="+mn-ea"/>
                <a:cs typeface="+mn-cs"/>
              </a:rPr>
              <a:t>20 </a:t>
            </a:r>
            <a:r>
              <a:rPr kumimoji="0" lang="en-US" sz="2800" b="0" i="0" u="none" strike="noStrike" kern="1200" cap="none" spc="0" normalizeH="0" baseline="0" noProof="0" dirty="0">
                <a:ln>
                  <a:noFill/>
                </a:ln>
                <a:solidFill>
                  <a:prstClr val="black"/>
                </a:solidFill>
                <a:effectLst/>
                <a:uLnTx/>
                <a:uFillTx/>
                <a:latin typeface="HelveticaNeueLT Pro 45 Lt" panose="020B0403020202020204"/>
                <a:ea typeface="+mn-ea"/>
                <a:cs typeface="+mn-cs"/>
              </a:rPr>
              <a:t>active</a:t>
            </a:r>
            <a:r>
              <a:rPr kumimoji="0" lang="en-US" sz="2800" b="1" i="0" u="none" strike="noStrike" kern="1200" cap="none" spc="0" normalizeH="0" baseline="0" noProof="0" dirty="0">
                <a:ln>
                  <a:noFill/>
                </a:ln>
                <a:solidFill>
                  <a:srgbClr val="FF0000"/>
                </a:solidFill>
                <a:effectLst/>
                <a:uLnTx/>
                <a:uFillTx/>
                <a:latin typeface="HelveticaNeueLT Pro 55 Roman" panose="020B0604020202020204" pitchFamily="34" charset="0"/>
                <a:ea typeface="+mn-ea"/>
                <a:cs typeface="+mn-cs"/>
              </a:rPr>
              <a:t> </a:t>
            </a:r>
            <a:r>
              <a:rPr kumimoji="0" lang="en-US" sz="2800" b="0" i="0" u="none" strike="noStrike" kern="1200" cap="none" spc="0" normalizeH="0" baseline="0" noProof="0" dirty="0">
                <a:ln>
                  <a:noFill/>
                </a:ln>
                <a:solidFill>
                  <a:prstClr val="black"/>
                </a:solidFill>
                <a:effectLst/>
                <a:uLnTx/>
                <a:uFillTx/>
                <a:latin typeface="HelveticaNeueLT Pro 45 Lt" panose="020B0403020202020204" pitchFamily="34" charset="0"/>
                <a:ea typeface="+mn-ea"/>
                <a:cs typeface="+mn-cs"/>
              </a:rPr>
              <a:t>startups with </a:t>
            </a:r>
            <a:r>
              <a:rPr kumimoji="0" lang="en-US" sz="2800" b="1" i="0" u="none" strike="noStrike" kern="1200" cap="none" spc="0" normalizeH="0" baseline="0" noProof="0" dirty="0">
                <a:ln>
                  <a:noFill/>
                </a:ln>
                <a:solidFill>
                  <a:srgbClr val="FF0000"/>
                </a:solidFill>
                <a:effectLst/>
                <a:uLnTx/>
                <a:uFillTx/>
                <a:latin typeface="HelveticaNeueLT Pro 55 Roman" panose="020B0604020202020204"/>
                <a:ea typeface="+mn-ea"/>
                <a:cs typeface="+mn-cs"/>
              </a:rPr>
              <a:t>$46 million </a:t>
            </a:r>
            <a:r>
              <a:rPr kumimoji="0" lang="en-US" sz="2800" b="0" i="0" u="none" strike="noStrike" kern="1200" cap="none" spc="0" normalizeH="0" baseline="0" noProof="0" dirty="0">
                <a:ln>
                  <a:noFill/>
                </a:ln>
                <a:solidFill>
                  <a:prstClr val="black"/>
                </a:solidFill>
                <a:effectLst/>
                <a:uLnTx/>
                <a:uFillTx/>
                <a:latin typeface="HelveticaNeueLT Pro 45 Lt" panose="020B0403020202020204" pitchFamily="34" charset="0"/>
                <a:ea typeface="+mn-ea"/>
                <a:cs typeface="+mn-cs"/>
              </a:rPr>
              <a:t>in private capital raised since 2007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NeueLT Pro 65 Md" panose="020B0604020202020204" pitchFamily="34" charset="0"/>
              <a:ea typeface="+mn-ea"/>
              <a:cs typeface="+mn-cs"/>
            </a:endParaRPr>
          </a:p>
        </p:txBody>
      </p:sp>
      <p:pic>
        <p:nvPicPr>
          <p:cNvPr id="25" name="Picture 24">
            <a:extLst>
              <a:ext uri="{FF2B5EF4-FFF2-40B4-BE49-F238E27FC236}">
                <a16:creationId xmlns:a16="http://schemas.microsoft.com/office/drawing/2014/main" id="{FD91E876-266E-4933-87CC-3AAA9DFB96EE}"/>
              </a:ext>
            </a:extLst>
          </p:cNvPr>
          <p:cNvPicPr>
            <a:picLocks noChangeAspect="1"/>
          </p:cNvPicPr>
          <p:nvPr/>
        </p:nvPicPr>
        <p:blipFill rotWithShape="1">
          <a:blip r:embed="rId3">
            <a:extLst>
              <a:ext uri="{28A0092B-C50C-407E-A947-70E740481C1C}">
                <a14:useLocalDpi xmlns:a14="http://schemas.microsoft.com/office/drawing/2010/main" val="0"/>
              </a:ext>
            </a:extLst>
          </a:blip>
          <a:srcRect r="72006"/>
          <a:stretch/>
        </p:blipFill>
        <p:spPr>
          <a:xfrm>
            <a:off x="1415704" y="247134"/>
            <a:ext cx="1658565" cy="1652461"/>
          </a:xfrm>
          <a:prstGeom prst="rect">
            <a:avLst/>
          </a:prstGeom>
        </p:spPr>
      </p:pic>
      <p:pic>
        <p:nvPicPr>
          <p:cNvPr id="27" name="Picture 26">
            <a:extLst>
              <a:ext uri="{FF2B5EF4-FFF2-40B4-BE49-F238E27FC236}">
                <a16:creationId xmlns:a16="http://schemas.microsoft.com/office/drawing/2014/main" id="{2986C063-B45F-44A2-8081-3E7C5278C6B1}"/>
              </a:ext>
            </a:extLst>
          </p:cNvPr>
          <p:cNvPicPr>
            <a:picLocks noChangeAspect="1"/>
          </p:cNvPicPr>
          <p:nvPr/>
        </p:nvPicPr>
        <p:blipFill rotWithShape="1">
          <a:blip r:embed="rId3">
            <a:extLst>
              <a:ext uri="{28A0092B-C50C-407E-A947-70E740481C1C}">
                <a14:useLocalDpi xmlns:a14="http://schemas.microsoft.com/office/drawing/2010/main" val="0"/>
              </a:ext>
            </a:extLst>
          </a:blip>
          <a:srcRect l="35494" r="35484"/>
          <a:stretch/>
        </p:blipFill>
        <p:spPr>
          <a:xfrm>
            <a:off x="5280680" y="278072"/>
            <a:ext cx="1655064" cy="1590584"/>
          </a:xfrm>
          <a:prstGeom prst="rect">
            <a:avLst/>
          </a:prstGeom>
        </p:spPr>
      </p:pic>
      <p:pic>
        <p:nvPicPr>
          <p:cNvPr id="29" name="Picture 28">
            <a:extLst>
              <a:ext uri="{FF2B5EF4-FFF2-40B4-BE49-F238E27FC236}">
                <a16:creationId xmlns:a16="http://schemas.microsoft.com/office/drawing/2014/main" id="{059444BE-734B-496B-905A-E33A070C1D6B}"/>
              </a:ext>
            </a:extLst>
          </p:cNvPr>
          <p:cNvPicPr>
            <a:picLocks noChangeAspect="1"/>
          </p:cNvPicPr>
          <p:nvPr/>
        </p:nvPicPr>
        <p:blipFill rotWithShape="1">
          <a:blip r:embed="rId3">
            <a:extLst>
              <a:ext uri="{28A0092B-C50C-407E-A947-70E740481C1C}">
                <a14:useLocalDpi xmlns:a14="http://schemas.microsoft.com/office/drawing/2010/main" val="0"/>
              </a:ext>
            </a:extLst>
          </a:blip>
          <a:srcRect l="72016"/>
          <a:stretch/>
        </p:blipFill>
        <p:spPr>
          <a:xfrm>
            <a:off x="9117729" y="248578"/>
            <a:ext cx="1655064" cy="1649573"/>
          </a:xfrm>
          <a:prstGeom prst="rect">
            <a:avLst/>
          </a:prstGeom>
        </p:spPr>
      </p:pic>
      <p:pic>
        <p:nvPicPr>
          <p:cNvPr id="3" name="Picture 2">
            <a:extLst>
              <a:ext uri="{FF2B5EF4-FFF2-40B4-BE49-F238E27FC236}">
                <a16:creationId xmlns:a16="http://schemas.microsoft.com/office/drawing/2014/main" id="{E575AA2B-8678-4043-BF12-318457F79C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854" y="5928409"/>
            <a:ext cx="2144895" cy="856956"/>
          </a:xfrm>
          <a:prstGeom prst="rect">
            <a:avLst/>
          </a:prstGeom>
        </p:spPr>
      </p:pic>
    </p:spTree>
    <p:extLst>
      <p:ext uri="{BB962C8B-B14F-4D97-AF65-F5344CB8AC3E}">
        <p14:creationId xmlns:p14="http://schemas.microsoft.com/office/powerpoint/2010/main" val="2751542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1E4F-BF5E-4339-8DDD-329A69E7A014}"/>
              </a:ext>
            </a:extLst>
          </p:cNvPr>
          <p:cNvSpPr>
            <a:spLocks noGrp="1"/>
          </p:cNvSpPr>
          <p:nvPr>
            <p:ph type="title"/>
          </p:nvPr>
        </p:nvSpPr>
        <p:spPr>
          <a:xfrm>
            <a:off x="960100" y="978102"/>
            <a:ext cx="10588434" cy="1062644"/>
          </a:xfrm>
        </p:spPr>
        <p:txBody>
          <a:bodyPr vert="horz" lIns="91440" tIns="45720" rIns="91440" bIns="45720" rtlCol="0" anchor="b">
            <a:normAutofit/>
          </a:bodyPr>
          <a:lstStyle/>
          <a:p>
            <a:r>
              <a:rPr lang="en-US" b="1" kern="1200" dirty="0">
                <a:solidFill>
                  <a:srgbClr val="C00000"/>
                </a:solidFill>
                <a:latin typeface="+mj-lt"/>
                <a:ea typeface="+mj-ea"/>
                <a:cs typeface="+mj-cs"/>
              </a:rPr>
              <a:t>Industry Liaison</a:t>
            </a:r>
          </a:p>
        </p:txBody>
      </p:sp>
      <p:cxnSp>
        <p:nvCxnSpPr>
          <p:cNvPr id="25" name="Straight Connector 24">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0" name="Content Placeholder 19" descr="Connections">
            <a:extLst>
              <a:ext uri="{FF2B5EF4-FFF2-40B4-BE49-F238E27FC236}">
                <a16:creationId xmlns:a16="http://schemas.microsoft.com/office/drawing/2014/main" id="{E8F4559A-5698-4E3A-99A1-EB30A72723F0}"/>
              </a:ext>
            </a:extLst>
          </p:cNvPr>
          <p:cNvPicPr>
            <a:picLocks noGrp="1" noChangeAspect="1"/>
          </p:cNvPicPr>
          <p:nvPr>
            <p:ph sz="half"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3206" y="2811104"/>
            <a:ext cx="2928114" cy="2928114"/>
          </a:xfrm>
          <a:prstGeom prst="rect">
            <a:avLst/>
          </a:prstGeom>
        </p:spPr>
      </p:pic>
      <p:sp>
        <p:nvSpPr>
          <p:cNvPr id="4" name="Content Placeholder 3">
            <a:extLst>
              <a:ext uri="{FF2B5EF4-FFF2-40B4-BE49-F238E27FC236}">
                <a16:creationId xmlns:a16="http://schemas.microsoft.com/office/drawing/2014/main" id="{49FBE1C1-8E1C-4D2E-A7C1-FEA5B95442B1}"/>
              </a:ext>
            </a:extLst>
          </p:cNvPr>
          <p:cNvSpPr>
            <a:spLocks noGrp="1"/>
          </p:cNvSpPr>
          <p:nvPr>
            <p:ph sz="half" idx="2"/>
          </p:nvPr>
        </p:nvSpPr>
        <p:spPr>
          <a:xfrm>
            <a:off x="4955354" y="2682433"/>
            <a:ext cx="6282169" cy="3215749"/>
          </a:xfrm>
        </p:spPr>
        <p:txBody>
          <a:bodyPr vert="horz" lIns="91440" tIns="45720" rIns="91440" bIns="45720" rtlCol="0">
            <a:normAutofit/>
          </a:bodyPr>
          <a:lstStyle/>
          <a:p>
            <a:pPr marL="0"/>
            <a:endParaRPr lang="en-US" sz="2200"/>
          </a:p>
          <a:p>
            <a:pPr marL="0"/>
            <a:r>
              <a:rPr lang="en-US" sz="2200"/>
              <a:t>Our Industry Liaison team:</a:t>
            </a:r>
          </a:p>
          <a:p>
            <a:r>
              <a:rPr lang="en-US" sz="2200"/>
              <a:t>Helps researchers to form strategic partnerships with industry </a:t>
            </a:r>
          </a:p>
          <a:p>
            <a:r>
              <a:rPr lang="en-US" sz="2200"/>
              <a:t>Supplies support while navigating non-disclosure agreements, IP ownership discussions, etc…</a:t>
            </a:r>
          </a:p>
          <a:p>
            <a:r>
              <a:rPr lang="en-US" sz="2200"/>
              <a:t>Advises researchers on grants and grant applications </a:t>
            </a:r>
          </a:p>
          <a:p>
            <a:endParaRPr lang="en-US" sz="2200"/>
          </a:p>
          <a:p>
            <a:endParaRPr lang="en-US" sz="2200"/>
          </a:p>
        </p:txBody>
      </p:sp>
      <p:pic>
        <p:nvPicPr>
          <p:cNvPr id="12" name="Picture 11" descr="A close up of a logo&#10;&#10;Description automatically generated">
            <a:extLst>
              <a:ext uri="{FF2B5EF4-FFF2-40B4-BE49-F238E27FC236}">
                <a16:creationId xmlns:a16="http://schemas.microsoft.com/office/drawing/2014/main" id="{B807CDAC-9905-4A37-B65C-94882766F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152" y="5663321"/>
            <a:ext cx="2051121" cy="961905"/>
          </a:xfrm>
          <a:prstGeom prst="rect">
            <a:avLst/>
          </a:prstGeom>
        </p:spPr>
      </p:pic>
    </p:spTree>
    <p:extLst>
      <p:ext uri="{BB962C8B-B14F-4D97-AF65-F5344CB8AC3E}">
        <p14:creationId xmlns:p14="http://schemas.microsoft.com/office/powerpoint/2010/main" val="338792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592B7-FC50-4EC7-953F-82DF27B95D83}"/>
              </a:ext>
            </a:extLst>
          </p:cNvPr>
          <p:cNvSpPr>
            <a:spLocks noGrp="1"/>
          </p:cNvSpPr>
          <p:nvPr>
            <p:ph type="title"/>
          </p:nvPr>
        </p:nvSpPr>
        <p:spPr>
          <a:xfrm>
            <a:off x="4965430" y="629268"/>
            <a:ext cx="6586491" cy="1286160"/>
          </a:xfrm>
        </p:spPr>
        <p:txBody>
          <a:bodyPr anchor="b">
            <a:normAutofit/>
          </a:bodyPr>
          <a:lstStyle/>
          <a:p>
            <a:r>
              <a:rPr lang="en-US" b="1" dirty="0">
                <a:solidFill>
                  <a:srgbClr val="C00000"/>
                </a:solidFill>
              </a:rPr>
              <a:t>Technology Transfer</a:t>
            </a:r>
          </a:p>
        </p:txBody>
      </p:sp>
      <p:pic>
        <p:nvPicPr>
          <p:cNvPr id="14" name="Picture 13" descr="A close up of text on a black background&#10;&#10;Description automatically generated">
            <a:extLst>
              <a:ext uri="{FF2B5EF4-FFF2-40B4-BE49-F238E27FC236}">
                <a16:creationId xmlns:a16="http://schemas.microsoft.com/office/drawing/2014/main" id="{B0E793A2-F068-4B62-8F9A-BFE614B9CDF8}"/>
              </a:ext>
            </a:extLst>
          </p:cNvPr>
          <p:cNvPicPr>
            <a:picLocks noChangeAspect="1"/>
          </p:cNvPicPr>
          <p:nvPr/>
        </p:nvPicPr>
        <p:blipFill rotWithShape="1">
          <a:blip r:embed="rId2">
            <a:extLst>
              <a:ext uri="{28A0092B-C50C-407E-A947-70E740481C1C}">
                <a14:useLocalDpi xmlns:a14="http://schemas.microsoft.com/office/drawing/2010/main" val="0"/>
              </a:ext>
            </a:extLst>
          </a:blip>
          <a:srcRect l="22127" r="18391"/>
          <a:stretch/>
        </p:blipFill>
        <p:spPr>
          <a:xfrm>
            <a:off x="20" y="10"/>
            <a:ext cx="4635571" cy="6857990"/>
          </a:xfrm>
          <a:prstGeom prst="rect">
            <a:avLst/>
          </a:prstGeom>
          <a:effectLst/>
        </p:spPr>
      </p:pic>
      <p:sp>
        <p:nvSpPr>
          <p:cNvPr id="10" name="Content Placeholder 9">
            <a:extLst>
              <a:ext uri="{FF2B5EF4-FFF2-40B4-BE49-F238E27FC236}">
                <a16:creationId xmlns:a16="http://schemas.microsoft.com/office/drawing/2014/main" id="{F6B93A43-14A6-4BB9-B971-7BDFB312742E}"/>
              </a:ext>
            </a:extLst>
          </p:cNvPr>
          <p:cNvSpPr>
            <a:spLocks noGrp="1"/>
          </p:cNvSpPr>
          <p:nvPr>
            <p:ph idx="1"/>
          </p:nvPr>
        </p:nvSpPr>
        <p:spPr>
          <a:xfrm>
            <a:off x="4965431" y="2438400"/>
            <a:ext cx="6586489" cy="3785419"/>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endParaRPr lang="en-US" sz="2000" dirty="0"/>
          </a:p>
          <a:p>
            <a:pPr marL="0" indent="0">
              <a:buNone/>
            </a:pPr>
            <a:r>
              <a:rPr lang="en-US" sz="2400" dirty="0"/>
              <a:t>Our commercialization specialists help faculty to protect, manage and benefit from their intellectual property</a:t>
            </a:r>
          </a:p>
          <a:p>
            <a:pPr marL="0" indent="0">
              <a:buNone/>
            </a:pPr>
            <a:endParaRPr lang="en-US" sz="2400" dirty="0"/>
          </a:p>
          <a:p>
            <a:pPr marL="457189" lvl="1">
              <a:spcBef>
                <a:spcPts val="0"/>
              </a:spcBef>
            </a:pPr>
            <a:r>
              <a:rPr lang="en-US" dirty="0"/>
              <a:t>Invention disclosure</a:t>
            </a:r>
          </a:p>
          <a:p>
            <a:pPr marL="457189" lvl="1">
              <a:spcBef>
                <a:spcPts val="0"/>
              </a:spcBef>
            </a:pPr>
            <a:r>
              <a:rPr lang="en-US" dirty="0"/>
              <a:t>Patents</a:t>
            </a:r>
          </a:p>
          <a:p>
            <a:pPr marL="457189" lvl="1">
              <a:spcBef>
                <a:spcPts val="0"/>
              </a:spcBef>
            </a:pPr>
            <a:r>
              <a:rPr lang="en-US" dirty="0"/>
              <a:t>Marketing plans to support licensing</a:t>
            </a:r>
          </a:p>
          <a:p>
            <a:pPr marL="457189" lvl="1">
              <a:spcBef>
                <a:spcPts val="0"/>
              </a:spcBef>
            </a:pPr>
            <a:r>
              <a:rPr lang="en-US" dirty="0"/>
              <a:t>Negotiation Support </a:t>
            </a:r>
          </a:p>
          <a:p>
            <a:pPr marL="457189" lvl="1">
              <a:spcBef>
                <a:spcPts val="0"/>
              </a:spcBef>
            </a:pPr>
            <a:r>
              <a:rPr lang="en-US" dirty="0"/>
              <a:t>License Agreements</a:t>
            </a:r>
          </a:p>
          <a:p>
            <a:pPr marL="0" indent="0">
              <a:buNone/>
            </a:pPr>
            <a:endParaRPr lang="en-US" sz="2000" dirty="0"/>
          </a:p>
        </p:txBody>
      </p:sp>
    </p:spTree>
    <p:extLst>
      <p:ext uri="{BB962C8B-B14F-4D97-AF65-F5344CB8AC3E}">
        <p14:creationId xmlns:p14="http://schemas.microsoft.com/office/powerpoint/2010/main" val="971810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A30F23-7BC5-43BD-82F3-14BD15C7E07A}"/>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b="1" kern="1200" dirty="0">
                <a:solidFill>
                  <a:schemeClr val="bg1"/>
                </a:solidFill>
                <a:latin typeface="+mj-lt"/>
                <a:ea typeface="+mj-ea"/>
                <a:cs typeface="+mj-cs"/>
              </a:rPr>
              <a:t>New Venture Creation </a:t>
            </a:r>
          </a:p>
        </p:txBody>
      </p:sp>
      <p:sp>
        <p:nvSpPr>
          <p:cNvPr id="4" name="Content Placeholder 3">
            <a:extLst>
              <a:ext uri="{FF2B5EF4-FFF2-40B4-BE49-F238E27FC236}">
                <a16:creationId xmlns:a16="http://schemas.microsoft.com/office/drawing/2014/main" id="{2E52D702-EA78-47CB-84DE-0CD6466F5C89}"/>
              </a:ext>
            </a:extLst>
          </p:cNvPr>
          <p:cNvSpPr>
            <a:spLocks noGrp="1"/>
          </p:cNvSpPr>
          <p:nvPr>
            <p:ph sz="half" idx="2"/>
          </p:nvPr>
        </p:nvSpPr>
        <p:spPr>
          <a:xfrm>
            <a:off x="643468" y="2638044"/>
            <a:ext cx="3363974" cy="3415622"/>
          </a:xfrm>
        </p:spPr>
        <p:txBody>
          <a:bodyPr vert="horz" lIns="91440" tIns="45720" rIns="91440" bIns="45720" rtlCol="0">
            <a:normAutofit/>
          </a:bodyPr>
          <a:lstStyle/>
          <a:p>
            <a:pPr marL="0"/>
            <a:endParaRPr lang="en-US" sz="1700" dirty="0">
              <a:solidFill>
                <a:schemeClr val="bg1"/>
              </a:solidFill>
            </a:endParaRPr>
          </a:p>
          <a:p>
            <a:pPr marL="0"/>
            <a:r>
              <a:rPr lang="en-US" sz="1700">
                <a:solidFill>
                  <a:schemeClr val="bg1"/>
                </a:solidFill>
              </a:rPr>
              <a:t>Offers research teams support at every step of commercialization:</a:t>
            </a:r>
          </a:p>
          <a:p>
            <a:r>
              <a:rPr lang="en-US" sz="1700">
                <a:solidFill>
                  <a:schemeClr val="bg1"/>
                </a:solidFill>
              </a:rPr>
              <a:t>Advice, consultation and mentorship </a:t>
            </a:r>
          </a:p>
          <a:p>
            <a:r>
              <a:rPr lang="en-US" sz="1700">
                <a:solidFill>
                  <a:schemeClr val="bg1"/>
                </a:solidFill>
              </a:rPr>
              <a:t>Research Innovation Grants to de-risk and prototype technology</a:t>
            </a:r>
          </a:p>
          <a:p>
            <a:r>
              <a:rPr lang="en-US" sz="1700">
                <a:solidFill>
                  <a:schemeClr val="bg1"/>
                </a:solidFill>
              </a:rPr>
              <a:t>Accelerator Guelph: an entrepreneurship and incubation program based on the award winning Waterloo Accelerator Centre program</a:t>
            </a:r>
          </a:p>
        </p:txBody>
      </p:sp>
      <p:pic>
        <p:nvPicPr>
          <p:cNvPr id="7" name="Content Placeholder 5" descr="A screenshot of a cell phone&#10;&#10;Description automatically generated">
            <a:extLst>
              <a:ext uri="{FF2B5EF4-FFF2-40B4-BE49-F238E27FC236}">
                <a16:creationId xmlns:a16="http://schemas.microsoft.com/office/drawing/2014/main" id="{372A3431-A1FE-4DD1-90B8-CE6CE1BF95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97763" y="1223305"/>
            <a:ext cx="6250769" cy="4250523"/>
          </a:xfrm>
          <a:prstGeom prst="rect">
            <a:avLst/>
          </a:prstGeom>
        </p:spPr>
      </p:pic>
    </p:spTree>
    <p:extLst>
      <p:ext uri="{BB962C8B-B14F-4D97-AF65-F5344CB8AC3E}">
        <p14:creationId xmlns:p14="http://schemas.microsoft.com/office/powerpoint/2010/main" val="3616412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C1B25FD-31B9-4E65-A1DB-C3146124EEE0}"/>
              </a:ext>
            </a:extLst>
          </p:cNvPr>
          <p:cNvSpPr txBox="1"/>
          <p:nvPr/>
        </p:nvSpPr>
        <p:spPr>
          <a:xfrm>
            <a:off x="274249" y="372979"/>
            <a:ext cx="11643502" cy="6202531"/>
          </a:xfrm>
          <a:prstGeom prst="rect">
            <a:avLst/>
          </a:prstGeom>
          <a:solidFill>
            <a:schemeClr val="bg1">
              <a:lumMod val="95000"/>
            </a:schemeClr>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E4CC2664-3BDE-4C32-89B6-25D076775C30}"/>
              </a:ext>
            </a:extLst>
          </p:cNvPr>
          <p:cNvSpPr>
            <a:spLocks noGrp="1"/>
          </p:cNvSpPr>
          <p:nvPr>
            <p:ph type="title"/>
          </p:nvPr>
        </p:nvSpPr>
        <p:spPr>
          <a:xfrm>
            <a:off x="383469" y="282490"/>
            <a:ext cx="10938247" cy="1762878"/>
          </a:xfrm>
          <a:noFill/>
          <a:ln>
            <a:noFill/>
          </a:ln>
        </p:spPr>
        <p:style>
          <a:lnRef idx="2">
            <a:schemeClr val="dk1">
              <a:shade val="50000"/>
            </a:schemeClr>
          </a:lnRef>
          <a:fillRef idx="1">
            <a:schemeClr val="dk1"/>
          </a:fillRef>
          <a:effectRef idx="0">
            <a:schemeClr val="dk1"/>
          </a:effectRef>
          <a:fontRef idx="minor">
            <a:schemeClr val="lt1"/>
          </a:fontRef>
        </p:style>
        <p:txBody>
          <a:bodyPr>
            <a:normAutofit/>
          </a:bodyPr>
          <a:lstStyle/>
          <a:p>
            <a:pPr algn="ctr"/>
            <a:r>
              <a:rPr lang="en-US" dirty="0">
                <a:solidFill>
                  <a:schemeClr val="tx1"/>
                </a:solidFill>
              </a:rPr>
              <a:t>Our Evolving History of Support </a:t>
            </a:r>
          </a:p>
        </p:txBody>
      </p:sp>
      <p:graphicFrame>
        <p:nvGraphicFramePr>
          <p:cNvPr id="4" name="Content Placeholder 3">
            <a:extLst>
              <a:ext uri="{FF2B5EF4-FFF2-40B4-BE49-F238E27FC236}">
                <a16:creationId xmlns:a16="http://schemas.microsoft.com/office/drawing/2014/main" id="{4BE8847B-84F5-4765-B13D-CCA579C2C53D}"/>
              </a:ext>
            </a:extLst>
          </p:cNvPr>
          <p:cNvGraphicFramePr>
            <a:graphicFrameLocks noGrp="1"/>
          </p:cNvGraphicFramePr>
          <p:nvPr>
            <p:ph idx="1"/>
            <p:extLst>
              <p:ext uri="{D42A27DB-BD31-4B8C-83A1-F6EECF244321}">
                <p14:modId xmlns:p14="http://schemas.microsoft.com/office/powerpoint/2010/main" val="1743719904"/>
              </p:ext>
            </p:extLst>
          </p:nvPr>
        </p:nvGraphicFramePr>
        <p:xfrm>
          <a:off x="739641" y="1576137"/>
          <a:ext cx="10938246" cy="4936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A close up of a logo&#10;&#10;Description automatically generated">
            <a:extLst>
              <a:ext uri="{FF2B5EF4-FFF2-40B4-BE49-F238E27FC236}">
                <a16:creationId xmlns:a16="http://schemas.microsoft.com/office/drawing/2014/main" id="{DFA5794B-1AFD-4B20-89D6-4419674BE6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469" y="5109551"/>
            <a:ext cx="3503802" cy="1465959"/>
          </a:xfrm>
          <a:prstGeom prst="rect">
            <a:avLst/>
          </a:prstGeom>
        </p:spPr>
      </p:pic>
    </p:spTree>
    <p:extLst>
      <p:ext uri="{BB962C8B-B14F-4D97-AF65-F5344CB8AC3E}">
        <p14:creationId xmlns:p14="http://schemas.microsoft.com/office/powerpoint/2010/main" val="1975266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CFAD3E-E33D-4B63-97B4-06A03F5FD433}"/>
              </a:ext>
            </a:extLst>
          </p:cNvPr>
          <p:cNvSpPr/>
          <p:nvPr/>
        </p:nvSpPr>
        <p:spPr>
          <a:xfrm>
            <a:off x="0" y="-5789"/>
            <a:ext cx="12192000" cy="5288989"/>
          </a:xfrm>
          <a:prstGeom prst="rect">
            <a:avLst/>
          </a:prstGeom>
          <a:solidFill>
            <a:srgbClr val="E7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D178685-9F64-4DD8-B0FC-F4BA6C33797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4530" y="74111"/>
            <a:ext cx="1005840" cy="1005840"/>
          </a:xfrm>
          <a:prstGeom prst="rect">
            <a:avLst/>
          </a:prstGeom>
          <a:noFill/>
          <a:ln>
            <a:noFill/>
          </a:ln>
        </p:spPr>
      </p:pic>
      <p:pic>
        <p:nvPicPr>
          <p:cNvPr id="5" name="Picture 4">
            <a:extLst>
              <a:ext uri="{FF2B5EF4-FFF2-40B4-BE49-F238E27FC236}">
                <a16:creationId xmlns:a16="http://schemas.microsoft.com/office/drawing/2014/main" id="{82AEB57C-4221-4C1F-8A18-955A908DE1C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24530" y="4199767"/>
            <a:ext cx="1005840" cy="1005840"/>
          </a:xfrm>
          <a:prstGeom prst="rect">
            <a:avLst/>
          </a:prstGeom>
          <a:noFill/>
          <a:ln>
            <a:noFill/>
          </a:ln>
        </p:spPr>
      </p:pic>
      <p:pic>
        <p:nvPicPr>
          <p:cNvPr id="6" name="Picture 5">
            <a:extLst>
              <a:ext uri="{FF2B5EF4-FFF2-40B4-BE49-F238E27FC236}">
                <a16:creationId xmlns:a16="http://schemas.microsoft.com/office/drawing/2014/main" id="{A4EB59D7-5FB2-4C03-B4D9-286BC88A95F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961630" y="74111"/>
            <a:ext cx="1005840" cy="1005840"/>
          </a:xfrm>
          <a:prstGeom prst="rect">
            <a:avLst/>
          </a:prstGeom>
          <a:noFill/>
          <a:ln>
            <a:noFill/>
          </a:ln>
        </p:spPr>
      </p:pic>
      <p:pic>
        <p:nvPicPr>
          <p:cNvPr id="7" name="Picture 6">
            <a:extLst>
              <a:ext uri="{FF2B5EF4-FFF2-40B4-BE49-F238E27FC236}">
                <a16:creationId xmlns:a16="http://schemas.microsoft.com/office/drawing/2014/main" id="{FA535CF6-260B-4FD2-9E95-472B252A18D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960807" y="4199767"/>
            <a:ext cx="1005840" cy="1005840"/>
          </a:xfrm>
          <a:prstGeom prst="rect">
            <a:avLst/>
          </a:prstGeom>
          <a:noFill/>
          <a:ln>
            <a:noFill/>
          </a:ln>
        </p:spPr>
      </p:pic>
      <p:sp>
        <p:nvSpPr>
          <p:cNvPr id="10" name="Oval 9">
            <a:extLst>
              <a:ext uri="{FF2B5EF4-FFF2-40B4-BE49-F238E27FC236}">
                <a16:creationId xmlns:a16="http://schemas.microsoft.com/office/drawing/2014/main" id="{2C7E8EA6-955B-4FF3-95AF-D93F415EAE3E}"/>
              </a:ext>
            </a:extLst>
          </p:cNvPr>
          <p:cNvSpPr/>
          <p:nvPr/>
        </p:nvSpPr>
        <p:spPr>
          <a:xfrm>
            <a:off x="4730704" y="1267103"/>
            <a:ext cx="2743200" cy="2743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7E2A9CE8-45B4-4DC8-BBB6-CF7BC78979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697611">
            <a:off x="4726088" y="1267103"/>
            <a:ext cx="2743200" cy="2743200"/>
          </a:xfrm>
          <a:prstGeom prst="rect">
            <a:avLst/>
          </a:prstGeom>
        </p:spPr>
      </p:pic>
      <p:sp>
        <p:nvSpPr>
          <p:cNvPr id="18" name="Isosceles Triangle 17">
            <a:extLst>
              <a:ext uri="{FF2B5EF4-FFF2-40B4-BE49-F238E27FC236}">
                <a16:creationId xmlns:a16="http://schemas.microsoft.com/office/drawing/2014/main" id="{D5B8482A-F767-482F-82F4-550309E15AA6}"/>
              </a:ext>
            </a:extLst>
          </p:cNvPr>
          <p:cNvSpPr/>
          <p:nvPr/>
        </p:nvSpPr>
        <p:spPr>
          <a:xfrm rot="16200000">
            <a:off x="7330246" y="-739582"/>
            <a:ext cx="2957051" cy="676646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CF92120-238F-41CE-898E-179D08FCF4AA}"/>
              </a:ext>
            </a:extLst>
          </p:cNvPr>
          <p:cNvSpPr txBox="1"/>
          <p:nvPr/>
        </p:nvSpPr>
        <p:spPr>
          <a:xfrm>
            <a:off x="1768843" y="518141"/>
            <a:ext cx="3173684" cy="923330"/>
          </a:xfrm>
          <a:prstGeom prst="rect">
            <a:avLst/>
          </a:prstGeom>
          <a:noFill/>
        </p:spPr>
        <p:txBody>
          <a:bodyPr wrap="square" rtlCol="0">
            <a:spAutoFit/>
          </a:bodyPr>
          <a:lstStyle/>
          <a:p>
            <a:r>
              <a:rPr lang="en-US" dirty="0">
                <a:latin typeface="HelveticaNeueLT Pro 55 Roman" panose="020B0604020202020204" pitchFamily="34" charset="0"/>
              </a:rPr>
              <a:t>Industry Liaison</a:t>
            </a:r>
          </a:p>
          <a:p>
            <a:r>
              <a:rPr lang="en-US" dirty="0">
                <a:latin typeface="HelveticaNeueLT Pro 45 Lt" panose="020B0403020202020204" pitchFamily="34" charset="0"/>
              </a:rPr>
              <a:t>Building partnerships with industry</a:t>
            </a:r>
          </a:p>
        </p:txBody>
      </p:sp>
      <p:sp>
        <p:nvSpPr>
          <p:cNvPr id="13" name="TextBox 12">
            <a:extLst>
              <a:ext uri="{FF2B5EF4-FFF2-40B4-BE49-F238E27FC236}">
                <a16:creationId xmlns:a16="http://schemas.microsoft.com/office/drawing/2014/main" id="{1477EAE1-5FFD-440C-94F3-D67740585665}"/>
              </a:ext>
            </a:extLst>
          </p:cNvPr>
          <p:cNvSpPr txBox="1"/>
          <p:nvPr/>
        </p:nvSpPr>
        <p:spPr>
          <a:xfrm>
            <a:off x="1768843" y="4007487"/>
            <a:ext cx="3173684" cy="923330"/>
          </a:xfrm>
          <a:prstGeom prst="rect">
            <a:avLst/>
          </a:prstGeom>
          <a:noFill/>
        </p:spPr>
        <p:txBody>
          <a:bodyPr wrap="square" rtlCol="0">
            <a:spAutoFit/>
          </a:bodyPr>
          <a:lstStyle/>
          <a:p>
            <a:r>
              <a:rPr lang="en-US" dirty="0">
                <a:latin typeface="HelveticaNeueLT Pro 55 Roman" panose="020B0604020202020204" pitchFamily="34" charset="0"/>
              </a:rPr>
              <a:t>Technology Transfer</a:t>
            </a:r>
          </a:p>
          <a:p>
            <a:r>
              <a:rPr lang="en-US" dirty="0">
                <a:latin typeface="HelveticaNeueLT Pro 45 Lt" panose="020B0403020202020204" pitchFamily="34" charset="0"/>
              </a:rPr>
              <a:t>Licensing technology for new products to industry</a:t>
            </a:r>
          </a:p>
        </p:txBody>
      </p:sp>
      <p:sp>
        <p:nvSpPr>
          <p:cNvPr id="14" name="TextBox 13">
            <a:extLst>
              <a:ext uri="{FF2B5EF4-FFF2-40B4-BE49-F238E27FC236}">
                <a16:creationId xmlns:a16="http://schemas.microsoft.com/office/drawing/2014/main" id="{4DB57F4B-5EC7-4621-8F23-C874684BB4D6}"/>
              </a:ext>
            </a:extLst>
          </p:cNvPr>
          <p:cNvSpPr txBox="1"/>
          <p:nvPr/>
        </p:nvSpPr>
        <p:spPr>
          <a:xfrm>
            <a:off x="7563416" y="470380"/>
            <a:ext cx="3173684" cy="923330"/>
          </a:xfrm>
          <a:prstGeom prst="rect">
            <a:avLst/>
          </a:prstGeom>
          <a:noFill/>
        </p:spPr>
        <p:txBody>
          <a:bodyPr wrap="square" rtlCol="0">
            <a:spAutoFit/>
          </a:bodyPr>
          <a:lstStyle/>
          <a:p>
            <a:r>
              <a:rPr lang="en-US" dirty="0">
                <a:latin typeface="HelveticaNeueLT Pro 55 Roman" panose="020B0604020202020204" pitchFamily="34" charset="0"/>
              </a:rPr>
              <a:t>Knowledge Mobilization</a:t>
            </a:r>
          </a:p>
          <a:p>
            <a:r>
              <a:rPr lang="en-US" dirty="0">
                <a:latin typeface="HelveticaNeueLT Pro 45 Lt" panose="020B0403020202020204" pitchFamily="34" charset="0"/>
              </a:rPr>
              <a:t>Getting new solutions into the hands of end users</a:t>
            </a:r>
          </a:p>
        </p:txBody>
      </p:sp>
      <p:sp>
        <p:nvSpPr>
          <p:cNvPr id="15" name="TextBox 14">
            <a:extLst>
              <a:ext uri="{FF2B5EF4-FFF2-40B4-BE49-F238E27FC236}">
                <a16:creationId xmlns:a16="http://schemas.microsoft.com/office/drawing/2014/main" id="{81AD0D0F-5773-4CEA-B2A4-0CEFB9CBEAD3}"/>
              </a:ext>
            </a:extLst>
          </p:cNvPr>
          <p:cNvSpPr txBox="1"/>
          <p:nvPr/>
        </p:nvSpPr>
        <p:spPr>
          <a:xfrm>
            <a:off x="7563416" y="4010303"/>
            <a:ext cx="3173684" cy="923330"/>
          </a:xfrm>
          <a:prstGeom prst="rect">
            <a:avLst/>
          </a:prstGeom>
          <a:noFill/>
        </p:spPr>
        <p:txBody>
          <a:bodyPr wrap="square" rtlCol="0">
            <a:spAutoFit/>
          </a:bodyPr>
          <a:lstStyle/>
          <a:p>
            <a:r>
              <a:rPr lang="en-US" dirty="0">
                <a:latin typeface="HelveticaNeueLT Pro 55 Roman" panose="020B0604020202020204" pitchFamily="34" charset="0"/>
              </a:rPr>
              <a:t>New Venture Creation</a:t>
            </a:r>
          </a:p>
          <a:p>
            <a:r>
              <a:rPr lang="en-US" dirty="0">
                <a:latin typeface="HelveticaNeueLT Pro 45 Lt" panose="020B0403020202020204" pitchFamily="34" charset="0"/>
              </a:rPr>
              <a:t>Connecting and enabling entrepreneurs</a:t>
            </a:r>
          </a:p>
        </p:txBody>
      </p:sp>
      <p:sp>
        <p:nvSpPr>
          <p:cNvPr id="16" name="Isosceles Triangle 15">
            <a:extLst>
              <a:ext uri="{FF2B5EF4-FFF2-40B4-BE49-F238E27FC236}">
                <a16:creationId xmlns:a16="http://schemas.microsoft.com/office/drawing/2014/main" id="{6E4D1F74-889D-4629-9DB9-35B2A909067C}"/>
              </a:ext>
            </a:extLst>
          </p:cNvPr>
          <p:cNvSpPr/>
          <p:nvPr/>
        </p:nvSpPr>
        <p:spPr>
          <a:xfrm>
            <a:off x="4936653" y="3160938"/>
            <a:ext cx="2324345" cy="212225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642761E2-9422-4475-82A3-E48E50BBECB7}"/>
              </a:ext>
            </a:extLst>
          </p:cNvPr>
          <p:cNvSpPr/>
          <p:nvPr/>
        </p:nvSpPr>
        <p:spPr>
          <a:xfrm rot="10800000">
            <a:off x="4931028" y="40106"/>
            <a:ext cx="2324345" cy="212225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4041F597-F372-4A0D-9635-F26BAA32B60A}"/>
              </a:ext>
            </a:extLst>
          </p:cNvPr>
          <p:cNvSpPr/>
          <p:nvPr/>
        </p:nvSpPr>
        <p:spPr>
          <a:xfrm rot="5400000">
            <a:off x="1904704" y="-739581"/>
            <a:ext cx="2957051" cy="676646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08944A4-EC2A-4198-A94A-3866F3FE1944}"/>
              </a:ext>
            </a:extLst>
          </p:cNvPr>
          <p:cNvSpPr txBox="1"/>
          <p:nvPr/>
        </p:nvSpPr>
        <p:spPr>
          <a:xfrm>
            <a:off x="4922292" y="2100094"/>
            <a:ext cx="2347415" cy="1077218"/>
          </a:xfrm>
          <a:prstGeom prst="rect">
            <a:avLst/>
          </a:prstGeom>
          <a:noFill/>
        </p:spPr>
        <p:txBody>
          <a:bodyPr wrap="square" rtlCol="0">
            <a:spAutoFit/>
          </a:bodyPr>
          <a:lstStyle/>
          <a:p>
            <a:pPr algn="ctr"/>
            <a:r>
              <a:rPr lang="en-US" sz="3200" dirty="0">
                <a:latin typeface="HelveticaNeueLT Pro 55 Roman" panose="020B0604020202020204" pitchFamily="34" charset="0"/>
              </a:rPr>
              <a:t>Research </a:t>
            </a:r>
          </a:p>
          <a:p>
            <a:pPr algn="ctr"/>
            <a:r>
              <a:rPr lang="en-US" sz="3200" dirty="0">
                <a:latin typeface="HelveticaNeueLT Pro 55 Roman" panose="020B0604020202020204" pitchFamily="34" charset="0"/>
              </a:rPr>
              <a:t>Impact</a:t>
            </a:r>
          </a:p>
        </p:txBody>
      </p:sp>
      <p:sp>
        <p:nvSpPr>
          <p:cNvPr id="2" name="TextBox 1">
            <a:extLst>
              <a:ext uri="{FF2B5EF4-FFF2-40B4-BE49-F238E27FC236}">
                <a16:creationId xmlns:a16="http://schemas.microsoft.com/office/drawing/2014/main" id="{A3EC458B-2537-4B47-AD7F-A1A2F106C248}"/>
              </a:ext>
            </a:extLst>
          </p:cNvPr>
          <p:cNvSpPr txBox="1"/>
          <p:nvPr/>
        </p:nvSpPr>
        <p:spPr>
          <a:xfrm>
            <a:off x="350378" y="5555169"/>
            <a:ext cx="11909988" cy="646331"/>
          </a:xfrm>
          <a:prstGeom prst="rect">
            <a:avLst/>
          </a:prstGeom>
          <a:noFill/>
        </p:spPr>
        <p:txBody>
          <a:bodyPr wrap="square" rtlCol="0">
            <a:spAutoFit/>
          </a:bodyPr>
          <a:lstStyle/>
          <a:p>
            <a:pPr algn="ctr"/>
            <a:r>
              <a:rPr lang="en-US" sz="3600" dirty="0"/>
              <a:t>Our Office Supports Researchers</a:t>
            </a:r>
          </a:p>
        </p:txBody>
      </p:sp>
      <p:pic>
        <p:nvPicPr>
          <p:cNvPr id="20" name="Picture 19">
            <a:extLst>
              <a:ext uri="{FF2B5EF4-FFF2-40B4-BE49-F238E27FC236}">
                <a16:creationId xmlns:a16="http://schemas.microsoft.com/office/drawing/2014/main" id="{669F883E-39E3-4B15-8065-27B6EFA7588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366" y="6023816"/>
            <a:ext cx="1974079" cy="788708"/>
          </a:xfrm>
          <a:prstGeom prst="rect">
            <a:avLst/>
          </a:prstGeom>
        </p:spPr>
      </p:pic>
    </p:spTree>
    <p:extLst>
      <p:ext uri="{BB962C8B-B14F-4D97-AF65-F5344CB8AC3E}">
        <p14:creationId xmlns:p14="http://schemas.microsoft.com/office/powerpoint/2010/main" val="1043850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4000"/>
          </a:schemeClr>
        </a:solidFill>
        <a:effectLst/>
      </p:bgPr>
    </p:bg>
    <p:spTree>
      <p:nvGrpSpPr>
        <p:cNvPr id="1" name=""/>
        <p:cNvGrpSpPr/>
        <p:nvPr/>
      </p:nvGrpSpPr>
      <p:grpSpPr>
        <a:xfrm>
          <a:off x="0" y="0"/>
          <a:ext cx="0" cy="0"/>
          <a:chOff x="0" y="0"/>
          <a:chExt cx="0" cy="0"/>
        </a:xfrm>
      </p:grpSpPr>
      <p:pic>
        <p:nvPicPr>
          <p:cNvPr id="5" name="Picture 4" descr="A picture containing photo, sitting, bus&#10;&#10;Description automatically generated">
            <a:extLst>
              <a:ext uri="{FF2B5EF4-FFF2-40B4-BE49-F238E27FC236}">
                <a16:creationId xmlns:a16="http://schemas.microsoft.com/office/drawing/2014/main" id="{31621FDA-885B-402D-80F3-29247B466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7732" y="0"/>
            <a:ext cx="6969967" cy="6969967"/>
          </a:xfrm>
          <a:prstGeom prst="rect">
            <a:avLst/>
          </a:prstGeom>
        </p:spPr>
      </p:pic>
      <p:sp>
        <p:nvSpPr>
          <p:cNvPr id="2" name="Title 1">
            <a:extLst>
              <a:ext uri="{FF2B5EF4-FFF2-40B4-BE49-F238E27FC236}">
                <a16:creationId xmlns:a16="http://schemas.microsoft.com/office/drawing/2014/main" id="{8A7140EB-6374-4E5C-9EB4-8A54A21FB06A}"/>
              </a:ext>
            </a:extLst>
          </p:cNvPr>
          <p:cNvSpPr>
            <a:spLocks noGrp="1"/>
          </p:cNvSpPr>
          <p:nvPr>
            <p:ph type="title"/>
          </p:nvPr>
        </p:nvSpPr>
        <p:spPr>
          <a:xfrm>
            <a:off x="838200" y="393117"/>
            <a:ext cx="10515600" cy="1325563"/>
          </a:xfrm>
        </p:spPr>
        <p:txBody>
          <a:bodyPr/>
          <a:lstStyle/>
          <a:p>
            <a:r>
              <a:rPr lang="en-US" dirty="0">
                <a:solidFill>
                  <a:srgbClr val="C00000"/>
                </a:solidFill>
              </a:rPr>
              <a:t>Capacity Building Services </a:t>
            </a:r>
          </a:p>
        </p:txBody>
      </p:sp>
      <p:sp>
        <p:nvSpPr>
          <p:cNvPr id="3" name="Content Placeholder 2">
            <a:extLst>
              <a:ext uri="{FF2B5EF4-FFF2-40B4-BE49-F238E27FC236}">
                <a16:creationId xmlns:a16="http://schemas.microsoft.com/office/drawing/2014/main" id="{4D50F73F-6CC3-422D-B4BB-988D8652FB99}"/>
              </a:ext>
            </a:extLst>
          </p:cNvPr>
          <p:cNvSpPr>
            <a:spLocks noGrp="1"/>
          </p:cNvSpPr>
          <p:nvPr>
            <p:ph idx="1"/>
          </p:nvPr>
        </p:nvSpPr>
        <p:spPr/>
        <p:txBody>
          <a:bodyPr/>
          <a:lstStyle/>
          <a:p>
            <a:r>
              <a:rPr lang="en-US" dirty="0"/>
              <a:t>Advantage Workshops</a:t>
            </a:r>
          </a:p>
          <a:p>
            <a:r>
              <a:rPr lang="en-US" dirty="0"/>
              <a:t>Entrepreneurship</a:t>
            </a:r>
          </a:p>
          <a:p>
            <a:r>
              <a:rPr lang="en-US" dirty="0"/>
              <a:t>Innovation Immersion Placements</a:t>
            </a:r>
          </a:p>
          <a:p>
            <a:r>
              <a:rPr lang="en-US" dirty="0"/>
              <a:t>Research Innovation Grants</a:t>
            </a:r>
          </a:p>
          <a:p>
            <a:r>
              <a:rPr lang="en-US" dirty="0"/>
              <a:t>Knowledge Mobilization</a:t>
            </a:r>
          </a:p>
          <a:p>
            <a:endParaRPr lang="en-US" dirty="0"/>
          </a:p>
        </p:txBody>
      </p:sp>
    </p:spTree>
    <p:extLst>
      <p:ext uri="{BB962C8B-B14F-4D97-AF65-F5344CB8AC3E}">
        <p14:creationId xmlns:p14="http://schemas.microsoft.com/office/powerpoint/2010/main" val="921437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2DF2D-4D1D-462B-9F5B-D697381B2FF3}"/>
              </a:ext>
            </a:extLst>
          </p:cNvPr>
          <p:cNvSpPr>
            <a:spLocks noGrp="1"/>
          </p:cNvSpPr>
          <p:nvPr>
            <p:ph type="title"/>
          </p:nvPr>
        </p:nvSpPr>
        <p:spPr>
          <a:xfrm>
            <a:off x="648929" y="629266"/>
            <a:ext cx="6586491" cy="1676603"/>
          </a:xfrm>
        </p:spPr>
        <p:txBody>
          <a:bodyPr>
            <a:normAutofit/>
          </a:bodyPr>
          <a:lstStyle/>
          <a:p>
            <a:r>
              <a:rPr lang="en-US" dirty="0">
                <a:solidFill>
                  <a:srgbClr val="C00000"/>
                </a:solidFill>
              </a:rPr>
              <a:t>Advantage Workshops</a:t>
            </a:r>
          </a:p>
        </p:txBody>
      </p:sp>
      <p:sp>
        <p:nvSpPr>
          <p:cNvPr id="14" name="Content Placeholder 13">
            <a:extLst>
              <a:ext uri="{FF2B5EF4-FFF2-40B4-BE49-F238E27FC236}">
                <a16:creationId xmlns:a16="http://schemas.microsoft.com/office/drawing/2014/main" id="{F12F1295-C33E-4511-881D-D63B15A030A3}"/>
              </a:ext>
            </a:extLst>
          </p:cNvPr>
          <p:cNvSpPr>
            <a:spLocks noGrp="1"/>
          </p:cNvSpPr>
          <p:nvPr>
            <p:ph idx="1"/>
          </p:nvPr>
        </p:nvSpPr>
        <p:spPr>
          <a:xfrm>
            <a:off x="648929" y="2171114"/>
            <a:ext cx="6586489" cy="3785419"/>
          </a:xfrm>
        </p:spPr>
        <p:txBody>
          <a:bodyPr>
            <a:normAutofit/>
          </a:bodyPr>
          <a:lstStyle/>
          <a:p>
            <a:pPr marL="0" indent="0">
              <a:buNone/>
            </a:pPr>
            <a:r>
              <a:rPr lang="en-US" sz="2400" dirty="0"/>
              <a:t>For Researchers and their teams who want to </a:t>
            </a:r>
          </a:p>
          <a:p>
            <a:r>
              <a:rPr lang="en-US" sz="2400" dirty="0"/>
              <a:t>Win more grants</a:t>
            </a:r>
          </a:p>
          <a:p>
            <a:r>
              <a:rPr lang="en-US" sz="2400" dirty="0"/>
              <a:t>Develop long term collaborations</a:t>
            </a:r>
          </a:p>
          <a:p>
            <a:r>
              <a:rPr lang="en-US" sz="2400" dirty="0"/>
              <a:t>Mobilize teams more easily</a:t>
            </a:r>
          </a:p>
          <a:p>
            <a:r>
              <a:rPr lang="en-US" sz="2400" dirty="0"/>
              <a:t>Improve team dynamics </a:t>
            </a:r>
          </a:p>
          <a:p>
            <a:r>
              <a:rPr lang="en-US" sz="2400" dirty="0"/>
              <a:t>Generate more good ideas</a:t>
            </a:r>
          </a:p>
          <a:p>
            <a:r>
              <a:rPr lang="en-US" sz="2400" dirty="0"/>
              <a:t>Commercialize more often</a:t>
            </a:r>
          </a:p>
          <a:p>
            <a:endParaRPr lang="en-US" sz="2400" dirty="0"/>
          </a:p>
        </p:txBody>
      </p:sp>
      <p:pic>
        <p:nvPicPr>
          <p:cNvPr id="12" name="Content Placeholder 8" descr="A screenshot of a cell phone&#10;&#10;Description automatically generated">
            <a:extLst>
              <a:ext uri="{FF2B5EF4-FFF2-40B4-BE49-F238E27FC236}">
                <a16:creationId xmlns:a16="http://schemas.microsoft.com/office/drawing/2014/main" id="{3D9B64F1-A862-45E3-B623-3C162941BADB}"/>
              </a:ext>
            </a:extLst>
          </p:cNvPr>
          <p:cNvPicPr>
            <a:picLocks noChangeAspect="1"/>
          </p:cNvPicPr>
          <p:nvPr/>
        </p:nvPicPr>
        <p:blipFill rotWithShape="1">
          <a:blip r:embed="rId3">
            <a:extLst>
              <a:ext uri="{28A0092B-C50C-407E-A947-70E740481C1C}">
                <a14:useLocalDpi xmlns:a14="http://schemas.microsoft.com/office/drawing/2010/main" val="0"/>
              </a:ext>
            </a:extLst>
          </a:blip>
          <a:srcRect t="2734" r="-1" b="3995"/>
          <a:stretch/>
        </p:blipFill>
        <p:spPr>
          <a:xfrm>
            <a:off x="7235419" y="0"/>
            <a:ext cx="4873748" cy="6858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96762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57522E-E7E8-4B13-AAEA-3D90FD2D06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19">
            <a:extLst>
              <a:ext uri="{FF2B5EF4-FFF2-40B4-BE49-F238E27FC236}">
                <a16:creationId xmlns:a16="http://schemas.microsoft.com/office/drawing/2014/main" id="{51A5673D-423E-4E5D-B642-77D39FECB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7116" cy="6858000"/>
          </a:xfrm>
          <a:custGeom>
            <a:avLst/>
            <a:gdLst>
              <a:gd name="connsiteX0" fmla="*/ 0 w 6487116"/>
              <a:gd name="connsiteY0" fmla="*/ 0 h 6858000"/>
              <a:gd name="connsiteX1" fmla="*/ 1850111 w 6487116"/>
              <a:gd name="connsiteY1" fmla="*/ 0 h 6858000"/>
              <a:gd name="connsiteX2" fmla="*/ 6487116 w 6487116"/>
              <a:gd name="connsiteY2" fmla="*/ 0 h 6858000"/>
              <a:gd name="connsiteX3" fmla="*/ 6487116 w 6487116"/>
              <a:gd name="connsiteY3" fmla="*/ 1900238 h 6858000"/>
              <a:gd name="connsiteX4" fmla="*/ 6116700 w 6487116"/>
              <a:gd name="connsiteY4" fmla="*/ 2178050 h 6858000"/>
              <a:gd name="connsiteX5" fmla="*/ 6112466 w 6487116"/>
              <a:gd name="connsiteY5" fmla="*/ 2184400 h 6858000"/>
              <a:gd name="connsiteX6" fmla="*/ 6106116 w 6487116"/>
              <a:gd name="connsiteY6" fmla="*/ 2193925 h 6858000"/>
              <a:gd name="connsiteX7" fmla="*/ 6099766 w 6487116"/>
              <a:gd name="connsiteY7" fmla="*/ 2201863 h 6858000"/>
              <a:gd name="connsiteX8" fmla="*/ 6099766 w 6487116"/>
              <a:gd name="connsiteY8" fmla="*/ 2211388 h 6858000"/>
              <a:gd name="connsiteX9" fmla="*/ 6099766 w 6487116"/>
              <a:gd name="connsiteY9" fmla="*/ 2220913 h 6858000"/>
              <a:gd name="connsiteX10" fmla="*/ 6106116 w 6487116"/>
              <a:gd name="connsiteY10" fmla="*/ 2228850 h 6858000"/>
              <a:gd name="connsiteX11" fmla="*/ 6112466 w 6487116"/>
              <a:gd name="connsiteY11" fmla="*/ 2238375 h 6858000"/>
              <a:gd name="connsiteX12" fmla="*/ 6116700 w 6487116"/>
              <a:gd name="connsiteY12" fmla="*/ 2244725 h 6858000"/>
              <a:gd name="connsiteX13" fmla="*/ 6487116 w 6487116"/>
              <a:gd name="connsiteY13" fmla="*/ 2522538 h 6858000"/>
              <a:gd name="connsiteX14" fmla="*/ 6487116 w 6487116"/>
              <a:gd name="connsiteY14" fmla="*/ 6858000 h 6858000"/>
              <a:gd name="connsiteX15" fmla="*/ 1850111 w 6487116"/>
              <a:gd name="connsiteY15" fmla="*/ 6858000 h 6858000"/>
              <a:gd name="connsiteX16" fmla="*/ 0 w 6487116"/>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7116" h="6858000">
                <a:moveTo>
                  <a:pt x="0" y="0"/>
                </a:moveTo>
                <a:lnTo>
                  <a:pt x="1850111" y="0"/>
                </a:lnTo>
                <a:lnTo>
                  <a:pt x="6487116" y="0"/>
                </a:lnTo>
                <a:lnTo>
                  <a:pt x="6487116" y="1900238"/>
                </a:lnTo>
                <a:lnTo>
                  <a:pt x="6116700" y="2178050"/>
                </a:lnTo>
                <a:lnTo>
                  <a:pt x="6112466" y="2184400"/>
                </a:lnTo>
                <a:lnTo>
                  <a:pt x="6106116" y="2193925"/>
                </a:lnTo>
                <a:lnTo>
                  <a:pt x="6099766" y="2201863"/>
                </a:lnTo>
                <a:lnTo>
                  <a:pt x="6099766" y="2211388"/>
                </a:lnTo>
                <a:lnTo>
                  <a:pt x="6099766" y="2220913"/>
                </a:lnTo>
                <a:lnTo>
                  <a:pt x="6106116" y="2228850"/>
                </a:lnTo>
                <a:lnTo>
                  <a:pt x="6112466" y="2238375"/>
                </a:lnTo>
                <a:lnTo>
                  <a:pt x="6116700" y="2244725"/>
                </a:lnTo>
                <a:lnTo>
                  <a:pt x="6487116" y="2522538"/>
                </a:lnTo>
                <a:lnTo>
                  <a:pt x="6487116" y="6858000"/>
                </a:lnTo>
                <a:lnTo>
                  <a:pt x="1850111"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Content Placeholder 8">
            <a:extLst>
              <a:ext uri="{FF2B5EF4-FFF2-40B4-BE49-F238E27FC236}">
                <a16:creationId xmlns:a16="http://schemas.microsoft.com/office/drawing/2014/main" id="{FC39AB19-2F94-46E0-9F9B-E1D53C7465AF}"/>
              </a:ext>
            </a:extLst>
          </p:cNvPr>
          <p:cNvSpPr>
            <a:spLocks noGrp="1"/>
          </p:cNvSpPr>
          <p:nvPr>
            <p:ph sz="half" idx="2"/>
          </p:nvPr>
        </p:nvSpPr>
        <p:spPr>
          <a:xfrm>
            <a:off x="218114" y="1369701"/>
            <a:ext cx="5877886" cy="6606330"/>
          </a:xfrm>
        </p:spPr>
        <p:txBody>
          <a:bodyPr vert="horz" lIns="91440" tIns="45720" rIns="91440" bIns="45720" rtlCol="0">
            <a:normAutofit/>
          </a:bodyPr>
          <a:lstStyle/>
          <a:p>
            <a:pPr marL="0" indent="0" algn="ctr">
              <a:buNone/>
            </a:pPr>
            <a:r>
              <a:rPr lang="en-US" sz="4800" dirty="0"/>
              <a:t>Entrepreneurship skills encourage value focused Research choices </a:t>
            </a:r>
          </a:p>
        </p:txBody>
      </p:sp>
      <p:sp>
        <p:nvSpPr>
          <p:cNvPr id="18" name="Rounded Rectangle 15">
            <a:extLst>
              <a:ext uri="{FF2B5EF4-FFF2-40B4-BE49-F238E27FC236}">
                <a16:creationId xmlns:a16="http://schemas.microsoft.com/office/drawing/2014/main" id="{BB08DC4E-794F-43A6-9197-15C12A7E5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8932" y="958640"/>
            <a:ext cx="4419604" cy="4945244"/>
          </a:xfrm>
          <a:prstGeom prst="roundRect">
            <a:avLst>
              <a:gd name="adj" fmla="val 3513"/>
            </a:avLst>
          </a:prstGeom>
          <a:solidFill>
            <a:srgbClr val="FFFFFF"/>
          </a:solidFill>
          <a:ln w="15875">
            <a:solidFill>
              <a:srgbClr val="644D4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picture containing laptop, person, computer, table&#10;&#10;Description automatically generated">
            <a:extLst>
              <a:ext uri="{FF2B5EF4-FFF2-40B4-BE49-F238E27FC236}">
                <a16:creationId xmlns:a16="http://schemas.microsoft.com/office/drawing/2014/main" id="{AAD705EC-D035-4940-979A-FE001DF3C68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468347" y="1120950"/>
            <a:ext cx="3740898" cy="4351338"/>
          </a:xfrm>
        </p:spPr>
      </p:pic>
    </p:spTree>
    <p:extLst>
      <p:ext uri="{BB962C8B-B14F-4D97-AF65-F5344CB8AC3E}">
        <p14:creationId xmlns:p14="http://schemas.microsoft.com/office/powerpoint/2010/main" val="3094051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CD2D0E-E026-464B-91F4-282FF70BB52A}"/>
              </a:ext>
            </a:extLst>
          </p:cNvPr>
          <p:cNvSpPr/>
          <p:nvPr/>
        </p:nvSpPr>
        <p:spPr>
          <a:xfrm>
            <a:off x="0" y="1660848"/>
            <a:ext cx="12192000" cy="1150909"/>
          </a:xfrm>
          <a:prstGeom prst="rect">
            <a:avLst/>
          </a:prstGeom>
          <a:solidFill>
            <a:srgbClr val="C20430"/>
          </a:solidFill>
          <a:ln>
            <a:solidFill>
              <a:srgbClr val="C204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42DB510-5F02-4B0C-B430-8DF3BFE15879}"/>
              </a:ext>
            </a:extLst>
          </p:cNvPr>
          <p:cNvSpPr txBox="1"/>
          <p:nvPr/>
        </p:nvSpPr>
        <p:spPr>
          <a:xfrm>
            <a:off x="615819" y="1829943"/>
            <a:ext cx="10954139" cy="830997"/>
          </a:xfrm>
          <a:prstGeom prst="rect">
            <a:avLst/>
          </a:prstGeom>
          <a:noFill/>
        </p:spPr>
        <p:txBody>
          <a:bodyPr wrap="square" rtlCol="0">
            <a:spAutoFit/>
          </a:bodyPr>
          <a:lstStyle/>
          <a:p>
            <a:pPr algn="ctr"/>
            <a:r>
              <a:rPr lang="en-US" sz="2400" dirty="0">
                <a:solidFill>
                  <a:schemeClr val="bg1"/>
                </a:solidFill>
                <a:latin typeface="HelveticaNeueLT Pro 55 Roman" panose="020B0604020202020204" pitchFamily="34" charset="0"/>
              </a:rPr>
              <a:t>“Accelerator Guelph helped bridge the gap between science and business in a way that was accessible, flexible and relevant to our expertise.”</a:t>
            </a:r>
          </a:p>
        </p:txBody>
      </p:sp>
      <p:pic>
        <p:nvPicPr>
          <p:cNvPr id="4" name="Picture 3" descr="A close up of a logo&#10;&#10;Description automatically generated">
            <a:extLst>
              <a:ext uri="{FF2B5EF4-FFF2-40B4-BE49-F238E27FC236}">
                <a16:creationId xmlns:a16="http://schemas.microsoft.com/office/drawing/2014/main" id="{930922E9-4547-49A0-93F2-5202EDE261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406886"/>
            <a:ext cx="1143248" cy="1150908"/>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7EAFFE9A-4A0C-40C1-A94B-49A5BAA3E4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8047" y="-192975"/>
            <a:ext cx="7949682" cy="2168095"/>
          </a:xfrm>
          <a:prstGeom prst="rect">
            <a:avLst/>
          </a:prstGeom>
        </p:spPr>
      </p:pic>
      <p:pic>
        <p:nvPicPr>
          <p:cNvPr id="7" name="Picture 6">
            <a:extLst>
              <a:ext uri="{FF2B5EF4-FFF2-40B4-BE49-F238E27FC236}">
                <a16:creationId xmlns:a16="http://schemas.microsoft.com/office/drawing/2014/main" id="{FEC3FC7E-F32E-4ACE-A8DC-B0221B97E39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9918" y="4287241"/>
            <a:ext cx="4574434" cy="990407"/>
          </a:xfrm>
          <a:prstGeom prst="rect">
            <a:avLst/>
          </a:prstGeom>
          <a:noFill/>
          <a:ln>
            <a:noFill/>
          </a:ln>
        </p:spPr>
      </p:pic>
      <p:pic>
        <p:nvPicPr>
          <p:cNvPr id="8" name="Picture 7">
            <a:extLst>
              <a:ext uri="{FF2B5EF4-FFF2-40B4-BE49-F238E27FC236}">
                <a16:creationId xmlns:a16="http://schemas.microsoft.com/office/drawing/2014/main" id="{FF9FE1AA-E3EF-4344-8D44-F04D00E0E714}"/>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22346" y="5547970"/>
            <a:ext cx="2717339" cy="935208"/>
          </a:xfrm>
          <a:prstGeom prst="rect">
            <a:avLst/>
          </a:prstGeom>
          <a:noFill/>
          <a:ln>
            <a:noFill/>
          </a:ln>
        </p:spPr>
      </p:pic>
      <p:pic>
        <p:nvPicPr>
          <p:cNvPr id="9" name="Picture 8">
            <a:extLst>
              <a:ext uri="{FF2B5EF4-FFF2-40B4-BE49-F238E27FC236}">
                <a16:creationId xmlns:a16="http://schemas.microsoft.com/office/drawing/2014/main" id="{D52D8BFD-E8D0-4CFD-9F06-4B03A40EBA3E}"/>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28585" y="3026798"/>
            <a:ext cx="3376755" cy="945857"/>
          </a:xfrm>
          <a:prstGeom prst="rect">
            <a:avLst/>
          </a:prstGeom>
          <a:noFill/>
          <a:ln>
            <a:noFill/>
          </a:ln>
        </p:spPr>
      </p:pic>
      <p:pic>
        <p:nvPicPr>
          <p:cNvPr id="11" name="Picture 10">
            <a:extLst>
              <a:ext uri="{FF2B5EF4-FFF2-40B4-BE49-F238E27FC236}">
                <a16:creationId xmlns:a16="http://schemas.microsoft.com/office/drawing/2014/main" id="{F03EE64C-9F2A-4233-A04F-30B014A4BEE0}"/>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28585" y="4665581"/>
            <a:ext cx="1993694" cy="1944490"/>
          </a:xfrm>
          <a:prstGeom prst="rect">
            <a:avLst/>
          </a:prstGeom>
          <a:noFill/>
          <a:ln>
            <a:noFill/>
          </a:ln>
        </p:spPr>
      </p:pic>
      <p:pic>
        <p:nvPicPr>
          <p:cNvPr id="13" name="Picture 12" descr="A picture containing drawing&#10;&#10;Description automatically generated">
            <a:extLst>
              <a:ext uri="{FF2B5EF4-FFF2-40B4-BE49-F238E27FC236}">
                <a16:creationId xmlns:a16="http://schemas.microsoft.com/office/drawing/2014/main" id="{6A6083F7-8762-4790-A633-4E086303F92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030" y="3623894"/>
            <a:ext cx="1580952" cy="1314286"/>
          </a:xfrm>
          <a:prstGeom prst="rect">
            <a:avLst/>
          </a:prstGeom>
        </p:spPr>
      </p:pic>
      <p:pic>
        <p:nvPicPr>
          <p:cNvPr id="15" name="Picture 14" descr="A close up of a logo&#10;&#10;Description automatically generated">
            <a:extLst>
              <a:ext uri="{FF2B5EF4-FFF2-40B4-BE49-F238E27FC236}">
                <a16:creationId xmlns:a16="http://schemas.microsoft.com/office/drawing/2014/main" id="{0E8A0026-927E-4C7C-8505-637194EDC23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83397" y="2099030"/>
            <a:ext cx="3877148" cy="3877148"/>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A79A1180-43D9-449E-9724-DF091540223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23908" y="3120139"/>
            <a:ext cx="3338124" cy="1273828"/>
          </a:xfrm>
          <a:prstGeom prst="rect">
            <a:avLst/>
          </a:prstGeom>
        </p:spPr>
      </p:pic>
    </p:spTree>
    <p:extLst>
      <p:ext uri="{BB962C8B-B14F-4D97-AF65-F5344CB8AC3E}">
        <p14:creationId xmlns:p14="http://schemas.microsoft.com/office/powerpoint/2010/main" val="2949290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186612-9E98-4BB6-99CE-C28781497B3F}"/>
              </a:ext>
            </a:extLst>
          </p:cNvPr>
          <p:cNvSpPr>
            <a:spLocks noGrp="1"/>
          </p:cNvSpPr>
          <p:nvPr>
            <p:ph type="title"/>
          </p:nvPr>
        </p:nvSpPr>
        <p:spPr>
          <a:xfrm>
            <a:off x="838200" y="963877"/>
            <a:ext cx="3494362" cy="4930246"/>
          </a:xfrm>
        </p:spPr>
        <p:txBody>
          <a:bodyPr>
            <a:normAutofit/>
          </a:bodyPr>
          <a:lstStyle/>
          <a:p>
            <a:pPr algn="r"/>
            <a:r>
              <a:rPr lang="en-US" dirty="0">
                <a:solidFill>
                  <a:srgbClr val="C00000"/>
                </a:solidFill>
              </a:rPr>
              <a:t>Innovation Grants</a:t>
            </a:r>
          </a:p>
        </p:txBody>
      </p:sp>
      <p:cxnSp>
        <p:nvCxnSpPr>
          <p:cNvPr id="17" name="Straight Connector 16">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3B8BBB8-E344-405D-AE16-887B32F026FA}"/>
              </a:ext>
            </a:extLst>
          </p:cNvPr>
          <p:cNvSpPr>
            <a:spLocks noGrp="1"/>
          </p:cNvSpPr>
          <p:nvPr>
            <p:ph idx="1"/>
          </p:nvPr>
        </p:nvSpPr>
        <p:spPr>
          <a:xfrm>
            <a:off x="4976031" y="963877"/>
            <a:ext cx="6377769" cy="4930246"/>
          </a:xfrm>
        </p:spPr>
        <p:txBody>
          <a:bodyPr anchor="ctr">
            <a:normAutofit/>
          </a:bodyPr>
          <a:lstStyle/>
          <a:p>
            <a:r>
              <a:rPr lang="en-US" sz="2400" dirty="0"/>
              <a:t>Commercialization Grants: provide funds to validate, test and launch new commercial products developed in research into market </a:t>
            </a:r>
          </a:p>
          <a:p>
            <a:pPr lvl="1"/>
            <a:r>
              <a:rPr lang="en-US" b="1" dirty="0"/>
              <a:t>Gryphon’s LAAIR</a:t>
            </a:r>
          </a:p>
          <a:p>
            <a:pPr lvl="1"/>
            <a:r>
              <a:rPr lang="en-US" b="1" dirty="0"/>
              <a:t>Barrett Grants</a:t>
            </a:r>
          </a:p>
          <a:p>
            <a:pPr lvl="1"/>
            <a:r>
              <a:rPr lang="en-US" b="1" dirty="0"/>
              <a:t>Food from Thought Commercialization Grants</a:t>
            </a:r>
          </a:p>
          <a:p>
            <a:pPr lvl="1"/>
            <a:endParaRPr lang="en-US" b="1" dirty="0"/>
          </a:p>
          <a:p>
            <a:pPr marL="457200" lvl="1" indent="0">
              <a:buNone/>
            </a:pPr>
            <a:r>
              <a:rPr lang="en-US" dirty="0"/>
              <a:t>For more information </a:t>
            </a:r>
          </a:p>
          <a:p>
            <a:pPr marL="914400" lvl="2" indent="0">
              <a:buNone/>
            </a:pPr>
            <a:r>
              <a:rPr lang="en-US" dirty="0"/>
              <a:t>David Hobson</a:t>
            </a:r>
          </a:p>
          <a:p>
            <a:pPr marL="914400" lvl="2" indent="0">
              <a:buNone/>
            </a:pPr>
            <a:r>
              <a:rPr lang="en-US" dirty="0">
                <a:hlinkClick r:id="rId3"/>
              </a:rPr>
              <a:t>dhobson@uoguleph.ca</a:t>
            </a:r>
            <a:endParaRPr lang="en-US" dirty="0"/>
          </a:p>
          <a:p>
            <a:pPr marL="914400" lvl="2" indent="0">
              <a:buNone/>
            </a:pPr>
            <a:r>
              <a:rPr lang="en-US" dirty="0"/>
              <a:t>Ext. 58859</a:t>
            </a:r>
          </a:p>
        </p:txBody>
      </p:sp>
    </p:spTree>
    <p:extLst>
      <p:ext uri="{BB962C8B-B14F-4D97-AF65-F5344CB8AC3E}">
        <p14:creationId xmlns:p14="http://schemas.microsoft.com/office/powerpoint/2010/main" val="868105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A358D-F8F3-4B1C-A550-D45F48B713E3}"/>
              </a:ext>
            </a:extLst>
          </p:cNvPr>
          <p:cNvSpPr>
            <a:spLocks noGrp="1"/>
          </p:cNvSpPr>
          <p:nvPr>
            <p:ph type="title"/>
          </p:nvPr>
        </p:nvSpPr>
        <p:spPr>
          <a:xfrm>
            <a:off x="4965430" y="629268"/>
            <a:ext cx="6586491" cy="1286160"/>
          </a:xfrm>
        </p:spPr>
        <p:txBody>
          <a:bodyPr anchor="b">
            <a:normAutofit/>
          </a:bodyPr>
          <a:lstStyle/>
          <a:p>
            <a:r>
              <a:rPr lang="en-US" sz="4100" dirty="0">
                <a:solidFill>
                  <a:srgbClr val="C00000"/>
                </a:solidFill>
              </a:rPr>
              <a:t>Innovation Immersion Placements</a:t>
            </a:r>
          </a:p>
        </p:txBody>
      </p:sp>
      <p:sp>
        <p:nvSpPr>
          <p:cNvPr id="3" name="Content Placeholder 2">
            <a:extLst>
              <a:ext uri="{FF2B5EF4-FFF2-40B4-BE49-F238E27FC236}">
                <a16:creationId xmlns:a16="http://schemas.microsoft.com/office/drawing/2014/main" id="{B13F96DD-F1A0-43B4-B914-0173507F152C}"/>
              </a:ext>
            </a:extLst>
          </p:cNvPr>
          <p:cNvSpPr>
            <a:spLocks noGrp="1"/>
          </p:cNvSpPr>
          <p:nvPr>
            <p:ph idx="1"/>
          </p:nvPr>
        </p:nvSpPr>
        <p:spPr>
          <a:xfrm>
            <a:off x="4965431" y="2438400"/>
            <a:ext cx="6586489" cy="3785419"/>
          </a:xfrm>
        </p:spPr>
        <p:txBody>
          <a:bodyPr>
            <a:normAutofit/>
          </a:bodyPr>
          <a:lstStyle/>
          <a:p>
            <a:r>
              <a:rPr lang="en-US" sz="3200" dirty="0"/>
              <a:t>We embed researchers and grad students in dynamic entrepreneurial environments to acquire tools and habits that will invigorate on campus teams</a:t>
            </a:r>
          </a:p>
          <a:p>
            <a:r>
              <a:rPr lang="en-US" sz="3200" dirty="0"/>
              <a:t>2 Opportunities for May</a:t>
            </a:r>
          </a:p>
          <a:p>
            <a:endParaRPr lang="en-US" sz="2000" dirty="0"/>
          </a:p>
        </p:txBody>
      </p:sp>
      <p:pic>
        <p:nvPicPr>
          <p:cNvPr id="5" name="Picture 4" descr="A person standing in front of a sign&#10;&#10;Description automatically generated">
            <a:extLst>
              <a:ext uri="{FF2B5EF4-FFF2-40B4-BE49-F238E27FC236}">
                <a16:creationId xmlns:a16="http://schemas.microsoft.com/office/drawing/2014/main" id="{A0DB530F-8306-455C-853A-0FBAB4C4594C}"/>
              </a:ext>
            </a:extLst>
          </p:cNvPr>
          <p:cNvPicPr>
            <a:picLocks noChangeAspect="1"/>
          </p:cNvPicPr>
          <p:nvPr/>
        </p:nvPicPr>
        <p:blipFill rotWithShape="1">
          <a:blip r:embed="rId3">
            <a:extLst>
              <a:ext uri="{28A0092B-C50C-407E-A947-70E740481C1C}">
                <a14:useLocalDpi xmlns:a14="http://schemas.microsoft.com/office/drawing/2010/main" val="0"/>
              </a:ext>
            </a:extLst>
          </a:blip>
          <a:srcRect t="1248" r="2" b="2"/>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3359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524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660</Words>
  <Application>Microsoft Office PowerPoint</Application>
  <PresentationFormat>Widescreen</PresentationFormat>
  <Paragraphs>109</Paragraphs>
  <Slides>17</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HelveticaNeueLT Pro 45 Lt</vt:lpstr>
      <vt:lpstr>HelveticaNeueLT Pro 55 Roman</vt:lpstr>
      <vt:lpstr>HelveticaNeueLT Pro 65 Md</vt:lpstr>
      <vt:lpstr>Office Theme</vt:lpstr>
      <vt:lpstr>You create. We amplify your impact</vt:lpstr>
      <vt:lpstr>Our Evolving History of Support </vt:lpstr>
      <vt:lpstr>PowerPoint Presentation</vt:lpstr>
      <vt:lpstr>Capacity Building Services </vt:lpstr>
      <vt:lpstr>Advantage Workshops</vt:lpstr>
      <vt:lpstr>PowerPoint Presentation</vt:lpstr>
      <vt:lpstr>PowerPoint Presentation</vt:lpstr>
      <vt:lpstr>Innovation Grants</vt:lpstr>
      <vt:lpstr>Innovation Immersion Placements</vt:lpstr>
      <vt:lpstr>Knowledge Mobilization </vt:lpstr>
      <vt:lpstr>PowerPoint Presentation</vt:lpstr>
      <vt:lpstr>Appendix</vt:lpstr>
      <vt:lpstr>PowerPoint Presentation</vt:lpstr>
      <vt:lpstr>PowerPoint Presentation</vt:lpstr>
      <vt:lpstr>Industry Liaison</vt:lpstr>
      <vt:lpstr>Technology Transfer</vt:lpstr>
      <vt:lpstr>New Venture Creation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create. We amplify your impact</dc:title>
  <dc:creator>Dana McCauley</dc:creator>
  <cp:lastModifiedBy>Kelly Ziegler</cp:lastModifiedBy>
  <cp:revision>5</cp:revision>
  <dcterms:created xsi:type="dcterms:W3CDTF">2020-02-11T16:56:01Z</dcterms:created>
  <dcterms:modified xsi:type="dcterms:W3CDTF">2020-02-12T15:02:21Z</dcterms:modified>
</cp:coreProperties>
</file>