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430"/>
    <a:srgbClr val="FFC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66365-5A17-B66E-BAA8-A13A01C0AD11}" v="17" dt="2022-10-25T01:15:08.758"/>
    <p1510:client id="{31489650-B638-4C39-5033-C75113E29D68}" v="26" dt="2022-10-25T02:16:54.950"/>
    <p1510:client id="{33FF6160-84BA-6400-95DB-42BC177E6712}" v="8" dt="2022-10-25T01:38:42.997"/>
    <p1510:client id="{5AD8E247-611D-4FAE-4F57-F5864B6D1806}" v="29" dt="2022-10-25T14:48:59.677"/>
    <p1510:client id="{80646F31-04C9-6C45-023E-0F3014159A98}" v="222" dt="2022-10-25T01:24:17.948"/>
    <p1510:client id="{903F88B7-87A4-41BF-D99D-EB194CF3504D}" v="598" dt="2022-10-24T19:53:33.961"/>
    <p1510:client id="{9CC00F5B-FA2A-6AF2-D392-D2151844E79D}" v="493" dt="2022-10-24T19:08:54.071"/>
    <p1510:client id="{A4E2025B-81A0-580A-2AF6-D0E7574B07B6}" v="97" dt="2022-10-25T01:46:38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3AE5FBE-9C3E-AC44-9F57-34DFAAF99D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35D22-2410-EA48-B503-2726E93C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50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460FE1-7542-2646-BD20-E2C7D1D3D2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1688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61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252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8313-AF62-2042-9DEF-A84126664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DF600-E3BB-C54A-96BD-3BAD80A41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5F6-A11B-9E49-99FF-82F8C17464E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BD421-1781-9E45-B243-AD2D57F7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77CD6-DE39-3542-9F12-EB1A5037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050B-9969-BF46-9824-52E5DA8D8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4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28A1E3-D6B6-4249-B313-0B85138F33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05200" y="0"/>
            <a:ext cx="68868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09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A216-075E-7E47-9A4F-0AAFB2DD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80D892-6500-9A45-8112-9B89F60E4C5D}"/>
              </a:ext>
            </a:extLst>
          </p:cNvPr>
          <p:cNvSpPr/>
          <p:nvPr userDrawn="1"/>
        </p:nvSpPr>
        <p:spPr>
          <a:xfrm>
            <a:off x="1066800" y="2377440"/>
            <a:ext cx="2516400" cy="2516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7F797C-DFB7-6746-A7F9-397C54DB51F9}"/>
              </a:ext>
            </a:extLst>
          </p:cNvPr>
          <p:cNvSpPr/>
          <p:nvPr userDrawn="1"/>
        </p:nvSpPr>
        <p:spPr>
          <a:xfrm>
            <a:off x="4837800" y="2377440"/>
            <a:ext cx="2516400" cy="2516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59328A-2454-7942-8D6B-0CFD3DC91616}"/>
              </a:ext>
            </a:extLst>
          </p:cNvPr>
          <p:cNvSpPr/>
          <p:nvPr userDrawn="1"/>
        </p:nvSpPr>
        <p:spPr>
          <a:xfrm>
            <a:off x="8608800" y="2377440"/>
            <a:ext cx="2516400" cy="2516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A15BEE-67ED-2B43-B7DC-FA26DB28C475}"/>
              </a:ext>
            </a:extLst>
          </p:cNvPr>
          <p:cNvSpPr txBox="1"/>
          <p:nvPr userDrawn="1"/>
        </p:nvSpPr>
        <p:spPr>
          <a:xfrm>
            <a:off x="870600" y="5175275"/>
            <a:ext cx="290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text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4B9DD-4B3A-2040-8063-CC87608B46EE}"/>
              </a:ext>
            </a:extLst>
          </p:cNvPr>
          <p:cNvSpPr txBox="1"/>
          <p:nvPr userDrawn="1"/>
        </p:nvSpPr>
        <p:spPr>
          <a:xfrm>
            <a:off x="4641600" y="5175275"/>
            <a:ext cx="290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tex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F9485E-F2F1-1F45-9F80-41A26ADC131C}"/>
              </a:ext>
            </a:extLst>
          </p:cNvPr>
          <p:cNvSpPr txBox="1"/>
          <p:nvPr userDrawn="1"/>
        </p:nvSpPr>
        <p:spPr>
          <a:xfrm>
            <a:off x="8412600" y="5175275"/>
            <a:ext cx="290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texr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FCBA74-777C-E743-9B75-2E49D04961FB}"/>
              </a:ext>
            </a:extLst>
          </p:cNvPr>
          <p:cNvSpPr txBox="1"/>
          <p:nvPr userDrawn="1"/>
        </p:nvSpPr>
        <p:spPr>
          <a:xfrm>
            <a:off x="870600" y="5648032"/>
            <a:ext cx="2908800" cy="131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4BEB29-0F71-6F45-849D-375454FEFF24}"/>
              </a:ext>
            </a:extLst>
          </p:cNvPr>
          <p:cNvSpPr txBox="1"/>
          <p:nvPr userDrawn="1"/>
        </p:nvSpPr>
        <p:spPr>
          <a:xfrm>
            <a:off x="4641600" y="5648032"/>
            <a:ext cx="2908800" cy="131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206A8A-7DC6-2643-B412-12CBAEB3A519}"/>
              </a:ext>
            </a:extLst>
          </p:cNvPr>
          <p:cNvSpPr txBox="1"/>
          <p:nvPr userDrawn="1"/>
        </p:nvSpPr>
        <p:spPr>
          <a:xfrm>
            <a:off x="8412600" y="5648032"/>
            <a:ext cx="2908800" cy="131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0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76643FE-F5B1-C94B-B213-CB8BA6FFD7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5600" cy="3686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4438314-7F9D-3140-BDB8-A2FE2B7C6B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0400" y="0"/>
            <a:ext cx="3045600" cy="3686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EC546FD-0595-934C-A5F8-E23CE5563B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5600" cy="3686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F840B53-7220-8E4D-BF87-E45E5CF8CE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6400" y="0"/>
            <a:ext cx="3045600" cy="3686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55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AD22C9-ABAF-1B42-994A-7256291438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4695" y="4908321"/>
            <a:ext cx="3438000" cy="1461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C75BEEB-05F5-4447-8A48-039A46D626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1256" y="2952000"/>
            <a:ext cx="1659520" cy="18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93013C3F-F07E-694F-AE92-A2A6E38661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63175" y="671679"/>
            <a:ext cx="1638000" cy="2138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50E48FD9-5462-644B-B5A8-93BEFBAA30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671679"/>
            <a:ext cx="3906000" cy="2138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EDAB292-F606-AA4B-831E-C13FB03BB1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5400000">
            <a:off x="5445607" y="3581128"/>
            <a:ext cx="3439186" cy="2138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2CF3DA5F-FD02-8143-AFAA-CEFF475312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63175" y="2952000"/>
            <a:ext cx="1659520" cy="18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6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02953-4060-9B48-BED3-65776058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63C0C-B985-2D45-82D6-4F17D6DDF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D85F6-A11B-9E49-99FF-82F8C17464E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3AC18-B65B-2643-A654-A127FC2F1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D6FE4-A7B9-BD43-932D-E7DFD12F2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0050B-9969-BF46-9824-52E5DA8D8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7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FB7F70-D7F0-884D-83A7-98222E1A53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87392" y="800356"/>
            <a:ext cx="6130793" cy="7104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1"/>
                </a:solidFill>
                <a:cs typeface="Arial"/>
              </a:rPr>
              <a:t>Ontario Universities Fair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E0A0F-174C-A849-BF83-F0E5FDCB82E0}"/>
              </a:ext>
            </a:extLst>
          </p:cNvPr>
          <p:cNvSpPr txBox="1"/>
          <p:nvPr/>
        </p:nvSpPr>
        <p:spPr>
          <a:xfrm>
            <a:off x="2710021" y="1637470"/>
            <a:ext cx="8436811" cy="15717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171450" lvl="0" indent="-171450" eaLnBrk="0" hangingPunct="0">
              <a:lnSpc>
                <a:spcPct val="150000"/>
              </a:lnSpc>
              <a:spcBef>
                <a:spcPct val="0"/>
              </a:spcBef>
              <a:buFont typeface="Wingdings"/>
              <a:buChar char="§"/>
              <a:defRPr/>
            </a:pPr>
            <a:endParaRPr lang="en-US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/>
              <a:buChar char="§"/>
            </a:pPr>
            <a:r>
              <a:rPr lang="en-US" sz="2000">
                <a:latin typeface="Calibri"/>
                <a:cs typeface="Arial" panose="020B0604020202020204"/>
              </a:rPr>
              <a:t>Largest North American undergraduate recruitment fair</a:t>
            </a:r>
          </a:p>
          <a:p>
            <a:pPr marL="285750" indent="-285750">
              <a:buFont typeface="Wingdings"/>
              <a:buChar char="§"/>
            </a:pPr>
            <a:r>
              <a:rPr lang="en-US" sz="2000">
                <a:latin typeface="Calibri"/>
                <a:cs typeface="Arial" panose="020B0604020202020204"/>
              </a:rPr>
              <a:t>UG had approximately 180 staff, faculty and students participate</a:t>
            </a:r>
          </a:p>
          <a:p>
            <a:pPr marL="285750" indent="-285750">
              <a:buFont typeface="Wingdings"/>
              <a:buChar char="§"/>
            </a:pPr>
            <a:r>
              <a:rPr lang="en-US" sz="2000">
                <a:latin typeface="Calibri"/>
                <a:cs typeface="Arial" panose="020B0604020202020204"/>
              </a:rPr>
              <a:t>2022 OUF was shortened to just two days (previously 3 days)</a:t>
            </a:r>
          </a:p>
          <a:p>
            <a:pPr marL="285750" indent="-285750">
              <a:buFont typeface="Wingdings"/>
              <a:buChar char="§"/>
            </a:pPr>
            <a:r>
              <a:rPr lang="en-US" sz="2000">
                <a:latin typeface="Calibri"/>
                <a:cs typeface="Arial" panose="020B0604020202020204"/>
              </a:rPr>
              <a:t>Strong interest in Computing and Engineering </a:t>
            </a:r>
          </a:p>
          <a:p>
            <a:pPr marL="285750" indent="-285750">
              <a:buFont typeface="Wingdings"/>
              <a:buChar char="§"/>
            </a:pPr>
            <a:endParaRPr lang="en-US">
              <a:solidFill>
                <a:srgbClr val="000000"/>
              </a:solidFill>
              <a:latin typeface="Times New Roman"/>
              <a:cs typeface="Arial" panose="020B0604020202020204"/>
            </a:endParaRPr>
          </a:p>
          <a:p>
            <a:endParaRPr lang="en-US" b="1">
              <a:solidFill>
                <a:srgbClr val="FFC72A"/>
              </a:solidFill>
              <a:cs typeface="Arial" panose="020B0604020202020204"/>
            </a:endParaRPr>
          </a:p>
          <a:p>
            <a:endParaRPr lang="en-US">
              <a:cs typeface="Arial" panose="020B0604020202020204"/>
            </a:endParaRPr>
          </a:p>
          <a:p>
            <a:endParaRPr lang="en-US">
              <a:cs typeface="Arial" panose="020B0604020202020204"/>
            </a:endParaRPr>
          </a:p>
          <a:p>
            <a:pPr marL="285750" indent="-285750">
              <a:buFont typeface="Wingdings"/>
              <a:buChar char="§"/>
            </a:pPr>
            <a:endParaRPr lang="en-US">
              <a:cs typeface="Arial" panose="020B0604020202020204"/>
            </a:endParaRPr>
          </a:p>
          <a:p>
            <a:pPr marL="285750" indent="-285750">
              <a:buFont typeface="Wingdings"/>
              <a:buChar char="§"/>
            </a:pPr>
            <a:endParaRPr lang="en-US">
              <a:cs typeface="Arial" panose="020B06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77967-F3D7-AA4A-B75D-0F8F97AB4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" y="5530308"/>
            <a:ext cx="1083197" cy="109046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F9C203-3FA4-C700-18EA-D809FA149032}"/>
              </a:ext>
            </a:extLst>
          </p:cNvPr>
          <p:cNvSpPr txBox="1">
            <a:spLocks/>
          </p:cNvSpPr>
          <p:nvPr/>
        </p:nvSpPr>
        <p:spPr>
          <a:xfrm>
            <a:off x="1181641" y="3425662"/>
            <a:ext cx="6130793" cy="7104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1"/>
                </a:solidFill>
                <a:cs typeface="Arial"/>
              </a:rPr>
              <a:t>Computing Volunteers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2ED791-716C-7251-7A22-01FFDD3EC939}"/>
              </a:ext>
            </a:extLst>
          </p:cNvPr>
          <p:cNvSpPr txBox="1"/>
          <p:nvPr/>
        </p:nvSpPr>
        <p:spPr>
          <a:xfrm>
            <a:off x="2710961" y="4273061"/>
            <a:ext cx="725365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2000">
                <a:latin typeface="Calibri"/>
                <a:cs typeface="Arial"/>
              </a:rPr>
              <a:t>Rozita Dara – Faculty, Outreach</a:t>
            </a:r>
          </a:p>
          <a:p>
            <a:pPr marL="285750" indent="-285750">
              <a:buFont typeface="Wingdings"/>
              <a:buChar char="§"/>
            </a:pPr>
            <a:r>
              <a:rPr lang="en-US" sz="2000">
                <a:latin typeface="Calibri"/>
                <a:cs typeface="Arial"/>
              </a:rPr>
              <a:t>Purvi Patel – Recruitment Officer</a:t>
            </a:r>
          </a:p>
          <a:p>
            <a:pPr marL="285750" indent="-285750">
              <a:buFont typeface="Wingdings"/>
              <a:buChar char="§"/>
            </a:pPr>
            <a:r>
              <a:rPr lang="en-US" sz="2000">
                <a:latin typeface="Calibri"/>
                <a:cs typeface="Arial"/>
              </a:rPr>
              <a:t>Shaiza Hashmi – 4th Year Computer Science student</a:t>
            </a:r>
          </a:p>
          <a:p>
            <a:pPr marL="285750" indent="-285750">
              <a:buFont typeface="Wingdings"/>
              <a:buChar char="§"/>
            </a:pPr>
            <a:r>
              <a:rPr lang="en-US" sz="2000">
                <a:latin typeface="Calibri"/>
                <a:cs typeface="Arial"/>
              </a:rPr>
              <a:t>Rithik Choudhary – 4th Year Software Engineering student</a:t>
            </a:r>
          </a:p>
        </p:txBody>
      </p:sp>
      <p:pic>
        <p:nvPicPr>
          <p:cNvPr id="13" name="Graphic 13" descr="Clapping hands outline">
            <a:extLst>
              <a:ext uri="{FF2B5EF4-FFF2-40B4-BE49-F238E27FC236}">
                <a16:creationId xmlns:a16="http://schemas.microsoft.com/office/drawing/2014/main" id="{222EFD14-56B2-BA55-F464-0E0D7200F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9442" y="38775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FB7F70-D7F0-884D-83A7-98222E1A53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87392" y="800356"/>
            <a:ext cx="6130793" cy="14581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1"/>
                </a:solidFill>
                <a:cs typeface="Arial"/>
              </a:rPr>
              <a:t>OUF DATA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77967-F3D7-AA4A-B75D-0F8F97AB4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" y="5530308"/>
            <a:ext cx="1083197" cy="1090467"/>
          </a:xfrm>
          <a:prstGeom prst="rect">
            <a:avLst/>
          </a:prstGeom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E8522A16-1286-CD5B-DFE6-7547E3189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70" y="1987694"/>
            <a:ext cx="7042031" cy="3587102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A6B0166F-0781-A33C-CC71-6163DC210291}"/>
              </a:ext>
            </a:extLst>
          </p:cNvPr>
          <p:cNvSpPr/>
          <p:nvPr/>
        </p:nvSpPr>
        <p:spPr>
          <a:xfrm>
            <a:off x="7734645" y="2496571"/>
            <a:ext cx="977660" cy="488830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D8AC0E45-1802-DF1A-7BCB-5AE5A228C9FD}"/>
              </a:ext>
            </a:extLst>
          </p:cNvPr>
          <p:cNvSpPr/>
          <p:nvPr/>
        </p:nvSpPr>
        <p:spPr>
          <a:xfrm>
            <a:off x="8467890" y="4437514"/>
            <a:ext cx="977660" cy="488830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CBC00-4416-93E4-9392-2C8FAD700578}"/>
              </a:ext>
            </a:extLst>
          </p:cNvPr>
          <p:cNvSpPr txBox="1"/>
          <p:nvPr/>
        </p:nvSpPr>
        <p:spPr>
          <a:xfrm>
            <a:off x="8872488" y="2547557"/>
            <a:ext cx="30709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Refers to attendee numbers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DB957B-2CDC-B935-9298-18F7ACBE8D25}"/>
              </a:ext>
            </a:extLst>
          </p:cNvPr>
          <p:cNvSpPr txBox="1"/>
          <p:nvPr/>
        </p:nvSpPr>
        <p:spPr>
          <a:xfrm>
            <a:off x="9543247" y="4341961"/>
            <a:ext cx="253124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Refers to lead acquisition and material distribution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5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FB7F70-D7F0-884D-83A7-98222E1A53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87392" y="800356"/>
            <a:ext cx="6130793" cy="14581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1"/>
                </a:solidFill>
                <a:cs typeface="Arial"/>
              </a:rPr>
              <a:t>Questions, Factors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E0A0F-174C-A849-BF83-F0E5FDCB82E0}"/>
              </a:ext>
            </a:extLst>
          </p:cNvPr>
          <p:cNvSpPr txBox="1"/>
          <p:nvPr/>
        </p:nvSpPr>
        <p:spPr>
          <a:xfrm>
            <a:off x="1370261" y="1714723"/>
            <a:ext cx="6294585" cy="41165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0"/>
              </a:spcBef>
              <a:buFont typeface="Wingdings"/>
              <a:buChar char="§"/>
              <a:defRPr/>
            </a:pPr>
            <a:r>
              <a:rPr lang="en-US" sz="2000">
                <a:solidFill>
                  <a:srgbClr val="000000"/>
                </a:solidFill>
                <a:latin typeface="Calibri"/>
                <a:cs typeface="Arial"/>
              </a:rPr>
              <a:t>Admission related e.g. pre-requisite high school courses, what is the estimated cut off, coop, etc.</a:t>
            </a:r>
            <a:endParaRPr lang="en-US" sz="2000" err="1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</a:pPr>
            <a:r>
              <a:rPr lang="en-US" sz="2000">
                <a:latin typeface="Calibri"/>
                <a:cs typeface="Arial" panose="020B0604020202020204"/>
              </a:rPr>
              <a:t>What is the difference between BENG and BCOMP computing majors?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</a:pPr>
            <a:r>
              <a:rPr lang="en-US" sz="2000">
                <a:latin typeface="Calibri"/>
                <a:cs typeface="Arial" panose="020B0604020202020204"/>
              </a:rPr>
              <a:t>More women approached us than anticipated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</a:pPr>
            <a:r>
              <a:rPr lang="en-US" sz="2000">
                <a:latin typeface="Calibri"/>
                <a:cs typeface="Arial" panose="020B0604020202020204"/>
              </a:rPr>
              <a:t>Our estimated cut off ranges (85%-90%)compared to some other schools are published lower – outcome?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</a:pPr>
            <a:r>
              <a:rPr lang="en-US" sz="2000">
                <a:latin typeface="Calibri"/>
                <a:cs typeface="Arial" panose="020B0604020202020204"/>
              </a:rPr>
              <a:t>Virtual OUF October 11– Purvi attended, about 200 guests and minimal questions overall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000">
              <a:latin typeface="Calibri"/>
              <a:cs typeface="Arial" panose="020B0604020202020204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</a:pPr>
            <a:endParaRPr lang="en-US" sz="2000">
              <a:latin typeface="Calibri"/>
              <a:cs typeface="Arial" panose="020B0604020202020204"/>
            </a:endParaRPr>
          </a:p>
          <a:p>
            <a:pPr marL="285750" indent="-285750">
              <a:buFont typeface="Wingdings"/>
              <a:buChar char="§"/>
            </a:pPr>
            <a:endParaRPr lang="en-US">
              <a:cs typeface="Arial" panose="020B0604020202020204"/>
            </a:endParaRPr>
          </a:p>
          <a:p>
            <a:pPr marL="285750" indent="-285750">
              <a:buFont typeface="Wingdings"/>
              <a:buChar char="§"/>
            </a:pPr>
            <a:endParaRPr lang="en-US">
              <a:cs typeface="Arial" panose="020B06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77967-F3D7-AA4A-B75D-0F8F97AB4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" y="5530308"/>
            <a:ext cx="1083197" cy="1090467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7F131879-9446-821B-F79A-CD2F281EE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054" y="1026843"/>
            <a:ext cx="3867067" cy="47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1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FB7F70-D7F0-884D-83A7-98222E1A53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9068" y="447375"/>
            <a:ext cx="6130793" cy="775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1"/>
                </a:solidFill>
                <a:cs typeface="Arial"/>
              </a:rPr>
              <a:t>CAN-CWIC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E0A0F-174C-A849-BF83-F0E5FDCB82E0}"/>
              </a:ext>
            </a:extLst>
          </p:cNvPr>
          <p:cNvSpPr txBox="1"/>
          <p:nvPr/>
        </p:nvSpPr>
        <p:spPr>
          <a:xfrm>
            <a:off x="566540" y="1348216"/>
            <a:ext cx="7217147" cy="41680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  <a:defRPr/>
            </a:pPr>
            <a:r>
              <a:rPr lang="en-US" sz="2000" dirty="0">
                <a:latin typeface="Calibri"/>
                <a:cs typeface="Arial" panose="020B0604020202020204"/>
              </a:rPr>
              <a:t>Approximately 750 guests (67% undergrad)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  <a:defRPr/>
            </a:pPr>
            <a:r>
              <a:rPr lang="en-US" sz="2000" dirty="0">
                <a:latin typeface="Calibri"/>
                <a:cs typeface="Arial" panose="020B0604020202020204"/>
              </a:rPr>
              <a:t>28 </a:t>
            </a:r>
            <a:r>
              <a:rPr lang="en-US" sz="2000" dirty="0" err="1">
                <a:latin typeface="Calibri"/>
                <a:cs typeface="Arial" panose="020B0604020202020204"/>
              </a:rPr>
              <a:t>UofG</a:t>
            </a:r>
            <a:r>
              <a:rPr lang="en-US" sz="2000" dirty="0">
                <a:latin typeface="Calibri"/>
                <a:cs typeface="Arial" panose="020B0604020202020204"/>
              </a:rPr>
              <a:t> students attended (majority </a:t>
            </a:r>
            <a:r>
              <a:rPr lang="en-US" sz="2000" dirty="0" err="1">
                <a:latin typeface="Calibri"/>
                <a:cs typeface="Arial" panose="020B0604020202020204"/>
              </a:rPr>
              <a:t>SoCS</a:t>
            </a:r>
            <a:r>
              <a:rPr lang="en-US" sz="2000" dirty="0">
                <a:latin typeface="Calibri"/>
                <a:cs typeface="Arial" panose="020B0604020202020204"/>
              </a:rPr>
              <a:t> students (undergrad, grad, and MCTI students) and a few </a:t>
            </a:r>
            <a:r>
              <a:rPr lang="en-US" sz="2000" dirty="0" err="1">
                <a:latin typeface="Calibri"/>
                <a:cs typeface="Arial" panose="020B0604020202020204"/>
              </a:rPr>
              <a:t>SEng</a:t>
            </a:r>
            <a:r>
              <a:rPr lang="en-US" sz="2000" dirty="0">
                <a:latin typeface="Calibri"/>
                <a:cs typeface="Arial" panose="020B0604020202020204"/>
              </a:rPr>
              <a:t> students)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  <a:defRPr/>
            </a:pPr>
            <a:r>
              <a:rPr lang="en-US" sz="2000" dirty="0">
                <a:latin typeface="Calibri"/>
                <a:cs typeface="Arial" panose="020B0604020202020204"/>
              </a:rPr>
              <a:t>5 faculty and staff (</a:t>
            </a:r>
            <a:r>
              <a:rPr lang="en-US" sz="2000" dirty="0" err="1">
                <a:latin typeface="Calibri"/>
                <a:cs typeface="Arial" panose="020B0604020202020204"/>
              </a:rPr>
              <a:t>SoCS</a:t>
            </a:r>
            <a:r>
              <a:rPr lang="en-US" sz="2000" dirty="0">
                <a:latin typeface="Calibri"/>
                <a:cs typeface="Arial" panose="020B0604020202020204"/>
              </a:rPr>
              <a:t>, CEPS, and co-op coordinators)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  <a:defRPr/>
            </a:pPr>
            <a:r>
              <a:rPr lang="en-US" sz="2000" dirty="0">
                <a:latin typeface="Calibri"/>
                <a:cs typeface="Arial" panose="020B0604020202020204"/>
              </a:rPr>
              <a:t>4 parallel sessions (on Saturday), job fair &amp; grad recruitment, keynotes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  <a:defRPr/>
            </a:pPr>
            <a:r>
              <a:rPr lang="en-US" sz="2000" dirty="0" err="1">
                <a:latin typeface="Calibri"/>
                <a:cs typeface="Arial" panose="020B0604020202020204"/>
              </a:rPr>
              <a:t>SoCS</a:t>
            </a:r>
            <a:r>
              <a:rPr lang="en-US" sz="2000" dirty="0">
                <a:latin typeface="Calibri"/>
                <a:cs typeface="Arial" panose="020B0604020202020204"/>
              </a:rPr>
              <a:t> Co-op coordinators Laura Gatto and Kate McRoberts session 'Tips and Tools to land the Co-op or Internship You Want' – good interest and feedback</a:t>
            </a:r>
            <a:endParaRPr lang="en-US" dirty="0">
              <a:latin typeface="Calibri"/>
              <a:cs typeface="Arial" panose="020B0604020202020204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</a:pPr>
            <a:endParaRPr lang="en-US" sz="2000">
              <a:latin typeface="Calibri"/>
              <a:cs typeface="Arial" panose="020B0604020202020204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</a:pPr>
            <a:endParaRPr lang="en-US" sz="2400" dirty="0">
              <a:latin typeface="Calibri"/>
              <a:cs typeface="Arial" panose="020B0604020202020204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000">
              <a:latin typeface="Calibri"/>
              <a:cs typeface="Arial" panose="020B0604020202020204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</a:pPr>
            <a:endParaRPr lang="en-US" sz="2000">
              <a:latin typeface="Calibri"/>
              <a:cs typeface="Arial" panose="020B0604020202020204"/>
            </a:endParaRPr>
          </a:p>
          <a:p>
            <a:pPr marL="285750" indent="-285750">
              <a:buFont typeface="Wingdings"/>
              <a:buChar char="§"/>
            </a:pPr>
            <a:endParaRPr lang="en-US">
              <a:cs typeface="Arial" panose="020B0604020202020204"/>
            </a:endParaRPr>
          </a:p>
          <a:p>
            <a:pPr marL="285750" indent="-285750">
              <a:buFont typeface="Wingdings"/>
              <a:buChar char="§"/>
            </a:pPr>
            <a:endParaRPr lang="en-US">
              <a:cs typeface="Arial" panose="020B06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77967-F3D7-AA4A-B75D-0F8F97AB4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" y="5530308"/>
            <a:ext cx="1083197" cy="109046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7A1840D-201E-66CF-DCD7-0FDA3EAD4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67" y="834975"/>
            <a:ext cx="3509062" cy="498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9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FB7F70-D7F0-884D-83A7-98222E1A53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76143" y="561107"/>
            <a:ext cx="6130793" cy="91220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1"/>
                </a:solidFill>
                <a:cs typeface="Arial"/>
              </a:rPr>
              <a:t>CAN-CWIC [cont'd]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E0A0F-174C-A849-BF83-F0E5FDCB82E0}"/>
              </a:ext>
            </a:extLst>
          </p:cNvPr>
          <p:cNvSpPr txBox="1"/>
          <p:nvPr/>
        </p:nvSpPr>
        <p:spPr>
          <a:xfrm>
            <a:off x="232171" y="1557586"/>
            <a:ext cx="6812674" cy="4281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  <a:defRPr/>
            </a:pPr>
            <a:r>
              <a:rPr lang="en-US" sz="2200" dirty="0">
                <a:latin typeface="Calibri"/>
                <a:ea typeface="+mn-lt"/>
                <a:cs typeface="+mn-lt"/>
              </a:rPr>
              <a:t>Positive interest from undergraduate students in MCTI – popular due to 1 year duration (15 brochures)</a:t>
            </a:r>
            <a:endParaRPr lang="en-US" sz="2200" dirty="0">
              <a:latin typeface="Calibri"/>
              <a:cs typeface="Arial" panose="020B0604020202020204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</a:pPr>
            <a:r>
              <a:rPr lang="en-US" sz="2200" dirty="0">
                <a:latin typeface="Calibri"/>
                <a:ea typeface="+mn-lt"/>
                <a:cs typeface="+mn-lt"/>
              </a:rPr>
              <a:t>Mentoring circles</a:t>
            </a:r>
            <a:r>
              <a:rPr lang="en-US" sz="2200" dirty="0">
                <a:latin typeface="Calibri"/>
                <a:cs typeface="Arial" panose="020B0604020202020204"/>
              </a:rPr>
              <a:t> were organized for junior faculty members, PDFs and PhD students – </a:t>
            </a:r>
            <a:r>
              <a:rPr lang="en-US" sz="2000" dirty="0">
                <a:latin typeface="Calibri"/>
                <a:cs typeface="Arial" panose="020B0604020202020204"/>
              </a:rPr>
              <a:t>Stacey and Rozita 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</a:pPr>
            <a:r>
              <a:rPr lang="en-US" sz="2200" dirty="0">
                <a:latin typeface="Calibri"/>
                <a:cs typeface="Arial" panose="020B0604020202020204"/>
              </a:rPr>
              <a:t>Faculty sessions – Stacey and Rozita </a:t>
            </a:r>
          </a:p>
          <a:p>
            <a:pPr marL="45720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 Panel - Invisible workload for women: When to say yes, when to say no, when to suggest someone else - Stacey</a:t>
            </a:r>
            <a:endParaRPr lang="en-US" sz="2000" dirty="0">
              <a:latin typeface="Arial"/>
              <a:cs typeface="Arial" panose="020B0604020202020204"/>
            </a:endParaRPr>
          </a:p>
          <a:p>
            <a:pPr lvl="1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 Panel - Hiring for diversity and post-hire support</a:t>
            </a:r>
            <a:endParaRPr lang="en-US" dirty="0"/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</a:pPr>
            <a:endParaRPr lang="en-US" sz="2000">
              <a:latin typeface="Arial"/>
              <a:cs typeface="Arial" panose="020B0604020202020204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</a:pPr>
            <a:endParaRPr lang="en-US" sz="2000">
              <a:latin typeface="Arial"/>
              <a:cs typeface="Arial" panose="020B0604020202020204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</a:pPr>
            <a:endParaRPr lang="en-US" sz="2000">
              <a:latin typeface="Calibri"/>
              <a:cs typeface="Arial" panose="020B0604020202020204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000">
              <a:latin typeface="Calibri"/>
              <a:cs typeface="Arial" panose="020B0604020202020204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/>
              <a:buChar char="§"/>
            </a:pPr>
            <a:endParaRPr lang="en-US" sz="2000">
              <a:latin typeface="Calibri"/>
              <a:cs typeface="Arial" panose="020B0604020202020204"/>
            </a:endParaRPr>
          </a:p>
          <a:p>
            <a:pPr marL="285750" indent="-285750">
              <a:buFont typeface="Wingdings"/>
              <a:buChar char="§"/>
            </a:pPr>
            <a:endParaRPr lang="en-US">
              <a:cs typeface="Arial" panose="020B0604020202020204"/>
            </a:endParaRPr>
          </a:p>
          <a:p>
            <a:pPr marL="285750" indent="-285750">
              <a:buFont typeface="Wingdings"/>
              <a:buChar char="§"/>
            </a:pPr>
            <a:endParaRPr lang="en-US">
              <a:cs typeface="Arial" panose="020B06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77967-F3D7-AA4A-B75D-0F8F97AB4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" y="5530308"/>
            <a:ext cx="1083197" cy="1090467"/>
          </a:xfrm>
          <a:prstGeom prst="rect">
            <a:avLst/>
          </a:prstGeom>
        </p:spPr>
      </p:pic>
      <p:pic>
        <p:nvPicPr>
          <p:cNvPr id="2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303B8BC-D82B-A870-6076-DBC6E5CD3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694" y="1818126"/>
            <a:ext cx="4915054" cy="37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38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4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C20430"/>
      </a:accent1>
      <a:accent2>
        <a:srgbClr val="FFC72A"/>
      </a:accent2>
      <a:accent3>
        <a:srgbClr val="69A3B9"/>
      </a:accent3>
      <a:accent4>
        <a:srgbClr val="BDBDBD"/>
      </a:accent4>
      <a:accent5>
        <a:srgbClr val="585759"/>
      </a:accent5>
      <a:accent6>
        <a:srgbClr val="515151"/>
      </a:accent6>
      <a:hlink>
        <a:srgbClr val="828282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Office Theme</vt:lpstr>
      <vt:lpstr>Ontario Universities Fair </vt:lpstr>
      <vt:lpstr>OUF DATA </vt:lpstr>
      <vt:lpstr>Questions, Factors</vt:lpstr>
      <vt:lpstr>CAN-CWIC</vt:lpstr>
      <vt:lpstr>CAN-CWIC [cont'd]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36</cp:revision>
  <dcterms:created xsi:type="dcterms:W3CDTF">2022-10-24T18:50:11Z</dcterms:created>
  <dcterms:modified xsi:type="dcterms:W3CDTF">2022-10-25T14:49:15Z</dcterms:modified>
</cp:coreProperties>
</file>