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56" r:id="rId5"/>
    <p:sldId id="285" r:id="rId6"/>
    <p:sldId id="281" r:id="rId7"/>
    <p:sldId id="308" r:id="rId8"/>
    <p:sldId id="287" r:id="rId9"/>
    <p:sldId id="297" r:id="rId10"/>
    <p:sldId id="294" r:id="rId11"/>
    <p:sldId id="298" r:id="rId12"/>
    <p:sldId id="296" r:id="rId13"/>
    <p:sldId id="292" r:id="rId14"/>
    <p:sldId id="299" r:id="rId15"/>
    <p:sldId id="306" r:id="rId16"/>
    <p:sldId id="300" r:id="rId17"/>
    <p:sldId id="293" r:id="rId18"/>
    <p:sldId id="295" r:id="rId19"/>
    <p:sldId id="304" r:id="rId20"/>
    <p:sldId id="301" r:id="rId21"/>
    <p:sldId id="305" r:id="rId22"/>
    <p:sldId id="302" r:id="rId23"/>
    <p:sldId id="309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79B18-CC0D-3678-D75C-E737E585D5D6}" v="505" dt="2021-10-20T19:02:03.739"/>
    <p1510:client id="{1103312F-2681-C82D-A61D-E6CD5CC611FC}" v="131" dt="2021-10-20T12:59:09.113"/>
    <p1510:client id="{12ACC281-B183-1A36-F6BD-AE17864A35EC}" v="602" dt="2021-10-21T20:33:02.923"/>
    <p1510:client id="{3F1FF21D-2DB4-A0CA-14B0-603BA6C710C7}" v="2" dt="2021-10-25T14:22:55.474"/>
    <p1510:client id="{79054B6F-7517-57AF-5484-645113D46503}" v="386" dt="2021-10-19T20:20:59.161"/>
    <p1510:client id="{A6584944-3C00-8A69-4AAE-F5721743ED9F}" v="545" dt="2021-10-21T15:48:01.666"/>
    <p1510:client id="{BF159937-3E80-8A9D-C414-B6DBFA0F3EAD}" v="287" dt="2021-11-01T18:12:07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6122" autoAdjust="0"/>
  </p:normalViewPr>
  <p:slideViewPr>
    <p:cSldViewPr snapToGrid="0">
      <p:cViewPr varScale="1">
        <p:scale>
          <a:sx n="109" d="100"/>
          <a:sy n="109" d="100"/>
        </p:scale>
        <p:origin x="10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oguelphca-my.sharepoint.com/personal/btownshe_uoguelph_ca/Documents/SAS%20Manager/Strategic%20Planning/Demand%20for%20Service/SAS%20Demand%20for%20Serv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Caseload: 10 Years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Caseload!$B$8</c:f>
              <c:strCache>
                <c:ptCount val="1"/>
                <c:pt idx="0">
                  <c:v>Learning Disability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Caseload!$F$8:$O$8</c:f>
              <c:numCache>
                <c:formatCode>General</c:formatCode>
                <c:ptCount val="10"/>
                <c:pt idx="0">
                  <c:v>385</c:v>
                </c:pt>
                <c:pt idx="1">
                  <c:v>483</c:v>
                </c:pt>
                <c:pt idx="2">
                  <c:v>599</c:v>
                </c:pt>
                <c:pt idx="3">
                  <c:v>397</c:v>
                </c:pt>
                <c:pt idx="4">
                  <c:v>574</c:v>
                </c:pt>
                <c:pt idx="5">
                  <c:v>625</c:v>
                </c:pt>
                <c:pt idx="6">
                  <c:v>684</c:v>
                </c:pt>
                <c:pt idx="7">
                  <c:v>622</c:v>
                </c:pt>
                <c:pt idx="8" formatCode="0">
                  <c:v>636</c:v>
                </c:pt>
                <c:pt idx="9" formatCode="0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F-41BC-9120-C4C558D10CD2}"/>
            </c:ext>
          </c:extLst>
        </c:ser>
        <c:ser>
          <c:idx val="1"/>
          <c:order val="1"/>
          <c:tx>
            <c:strRef>
              <c:f>Caseload!$B$11</c:f>
              <c:strCache>
                <c:ptCount val="1"/>
                <c:pt idx="0">
                  <c:v>Mental Health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Caseload!$F$11:$O$11</c:f>
              <c:numCache>
                <c:formatCode>General</c:formatCode>
                <c:ptCount val="10"/>
                <c:pt idx="0">
                  <c:v>298</c:v>
                </c:pt>
                <c:pt idx="1">
                  <c:v>325</c:v>
                </c:pt>
                <c:pt idx="2">
                  <c:v>363</c:v>
                </c:pt>
                <c:pt idx="3">
                  <c:v>395</c:v>
                </c:pt>
                <c:pt idx="4">
                  <c:v>555</c:v>
                </c:pt>
                <c:pt idx="5">
                  <c:v>623</c:v>
                </c:pt>
                <c:pt idx="6">
                  <c:v>743</c:v>
                </c:pt>
                <c:pt idx="7">
                  <c:v>974</c:v>
                </c:pt>
                <c:pt idx="8" formatCode="0">
                  <c:v>1172</c:v>
                </c:pt>
                <c:pt idx="9" formatCode="0">
                  <c:v>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F-41BC-9120-C4C558D10CD2}"/>
            </c:ext>
          </c:extLst>
        </c:ser>
        <c:ser>
          <c:idx val="2"/>
          <c:order val="2"/>
          <c:tx>
            <c:strRef>
              <c:f>Caseload!$B$6</c:f>
              <c:strCache>
                <c:ptCount val="1"/>
                <c:pt idx="0">
                  <c:v>Medical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Caseload!$F$6:$O$6</c:f>
              <c:numCache>
                <c:formatCode>General</c:formatCode>
                <c:ptCount val="10"/>
                <c:pt idx="0">
                  <c:v>126</c:v>
                </c:pt>
                <c:pt idx="1">
                  <c:v>134</c:v>
                </c:pt>
                <c:pt idx="2">
                  <c:v>218</c:v>
                </c:pt>
                <c:pt idx="3">
                  <c:v>235</c:v>
                </c:pt>
                <c:pt idx="4">
                  <c:v>253</c:v>
                </c:pt>
                <c:pt idx="5">
                  <c:v>244</c:v>
                </c:pt>
                <c:pt idx="6">
                  <c:v>281</c:v>
                </c:pt>
                <c:pt idx="7">
                  <c:v>288</c:v>
                </c:pt>
                <c:pt idx="8" formatCode="0">
                  <c:v>290</c:v>
                </c:pt>
                <c:pt idx="9" formatCode="0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9F-41BC-9120-C4C558D10CD2}"/>
            </c:ext>
          </c:extLst>
        </c:ser>
        <c:ser>
          <c:idx val="3"/>
          <c:order val="3"/>
          <c:tx>
            <c:strRef>
              <c:f>Caseload!$B$5</c:f>
              <c:strCache>
                <c:ptCount val="1"/>
                <c:pt idx="0">
                  <c:v>ADHD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Caseload!$F$5:$O$5</c:f>
              <c:numCache>
                <c:formatCode>General</c:formatCode>
                <c:ptCount val="10"/>
                <c:pt idx="0">
                  <c:v>63</c:v>
                </c:pt>
                <c:pt idx="1">
                  <c:v>91</c:v>
                </c:pt>
                <c:pt idx="2">
                  <c:v>92</c:v>
                </c:pt>
                <c:pt idx="3">
                  <c:v>142</c:v>
                </c:pt>
                <c:pt idx="4">
                  <c:v>157</c:v>
                </c:pt>
                <c:pt idx="5">
                  <c:v>183</c:v>
                </c:pt>
                <c:pt idx="6">
                  <c:v>202</c:v>
                </c:pt>
                <c:pt idx="7">
                  <c:v>226</c:v>
                </c:pt>
                <c:pt idx="8" formatCode="0">
                  <c:v>228</c:v>
                </c:pt>
                <c:pt idx="9" formatCode="0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9F-41BC-9120-C4C558D10CD2}"/>
            </c:ext>
          </c:extLst>
        </c:ser>
        <c:ser>
          <c:idx val="4"/>
          <c:order val="4"/>
          <c:tx>
            <c:strRef>
              <c:f>Caseload!$B$10</c:f>
              <c:strCache>
                <c:ptCount val="1"/>
                <c:pt idx="0">
                  <c:v>Mobility/Dexterity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Caseload!$F$10:$O$10</c:f>
              <c:numCache>
                <c:formatCode>General</c:formatCode>
                <c:ptCount val="10"/>
                <c:pt idx="0">
                  <c:v>42</c:v>
                </c:pt>
                <c:pt idx="1">
                  <c:v>44</c:v>
                </c:pt>
                <c:pt idx="2">
                  <c:v>45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67</c:v>
                </c:pt>
                <c:pt idx="7">
                  <c:v>69</c:v>
                </c:pt>
                <c:pt idx="8" formatCode="0">
                  <c:v>57</c:v>
                </c:pt>
                <c:pt idx="9" formatCode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F-41BC-9120-C4C558D10CD2}"/>
            </c:ext>
          </c:extLst>
        </c:ser>
        <c:ser>
          <c:idx val="5"/>
          <c:order val="5"/>
          <c:tx>
            <c:strRef>
              <c:f>Caseload!$B$4</c:f>
              <c:strCache>
                <c:ptCount val="1"/>
                <c:pt idx="0">
                  <c:v>ABI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Caseload!$F$4:$O$4</c:f>
              <c:numCache>
                <c:formatCode>General</c:formatCode>
                <c:ptCount val="10"/>
                <c:pt idx="0">
                  <c:v>22</c:v>
                </c:pt>
                <c:pt idx="1">
                  <c:v>25</c:v>
                </c:pt>
                <c:pt idx="2">
                  <c:v>29</c:v>
                </c:pt>
                <c:pt idx="3">
                  <c:v>27</c:v>
                </c:pt>
                <c:pt idx="4">
                  <c:v>36</c:v>
                </c:pt>
                <c:pt idx="5">
                  <c:v>55</c:v>
                </c:pt>
                <c:pt idx="6">
                  <c:v>97</c:v>
                </c:pt>
                <c:pt idx="7">
                  <c:v>127</c:v>
                </c:pt>
                <c:pt idx="8" formatCode="0">
                  <c:v>142</c:v>
                </c:pt>
                <c:pt idx="9" formatCode="0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9F-41BC-9120-C4C558D10CD2}"/>
            </c:ext>
          </c:extLst>
        </c:ser>
        <c:ser>
          <c:idx val="6"/>
          <c:order val="6"/>
          <c:tx>
            <c:strRef>
              <c:f>Caseload!$B$13</c:f>
              <c:strCache>
                <c:ptCount val="1"/>
                <c:pt idx="0">
                  <c:v>Autism Spectrum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Caseload!$F$13:$O$13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</c:v>
                </c:pt>
                <c:pt idx="4">
                  <c:v>33</c:v>
                </c:pt>
                <c:pt idx="5">
                  <c:v>33</c:v>
                </c:pt>
                <c:pt idx="6">
                  <c:v>42</c:v>
                </c:pt>
                <c:pt idx="7">
                  <c:v>50</c:v>
                </c:pt>
                <c:pt idx="8" formatCode="0">
                  <c:v>56</c:v>
                </c:pt>
                <c:pt idx="9" formatCode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9F-41BC-9120-C4C558D10CD2}"/>
            </c:ext>
          </c:extLst>
        </c:ser>
        <c:ser>
          <c:idx val="9"/>
          <c:order val="7"/>
          <c:tx>
            <c:strRef>
              <c:f>Caseload!$B$7</c:f>
              <c:strCache>
                <c:ptCount val="1"/>
                <c:pt idx="0">
                  <c:v>Hearing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Caseload!$F$7:$O$7</c:f>
              <c:numCache>
                <c:formatCode>General</c:formatCode>
                <c:ptCount val="10"/>
                <c:pt idx="0">
                  <c:v>21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23</c:v>
                </c:pt>
                <c:pt idx="5">
                  <c:v>27</c:v>
                </c:pt>
                <c:pt idx="6">
                  <c:v>31</c:v>
                </c:pt>
                <c:pt idx="7">
                  <c:v>38</c:v>
                </c:pt>
                <c:pt idx="8" formatCode="0">
                  <c:v>39</c:v>
                </c:pt>
                <c:pt idx="9" formatCode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9F-41BC-9120-C4C558D10CD2}"/>
            </c:ext>
          </c:extLst>
        </c:ser>
        <c:ser>
          <c:idx val="7"/>
          <c:order val="8"/>
          <c:tx>
            <c:strRef>
              <c:f>Caseload!$B$9</c:f>
              <c:strCache>
                <c:ptCount val="1"/>
                <c:pt idx="0">
                  <c:v>Vision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Caseload!$F$9:$O$9</c:f>
              <c:numCache>
                <c:formatCode>General</c:formatCode>
                <c:ptCount val="10"/>
                <c:pt idx="0">
                  <c:v>21</c:v>
                </c:pt>
                <c:pt idx="1">
                  <c:v>27</c:v>
                </c:pt>
                <c:pt idx="2">
                  <c:v>29</c:v>
                </c:pt>
                <c:pt idx="3">
                  <c:v>28</c:v>
                </c:pt>
                <c:pt idx="4">
                  <c:v>27</c:v>
                </c:pt>
                <c:pt idx="5">
                  <c:v>20</c:v>
                </c:pt>
                <c:pt idx="6">
                  <c:v>23</c:v>
                </c:pt>
                <c:pt idx="7">
                  <c:v>20</c:v>
                </c:pt>
                <c:pt idx="8" formatCode="0">
                  <c:v>18</c:v>
                </c:pt>
                <c:pt idx="9" formatCode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9F-41BC-9120-C4C558D10CD2}"/>
            </c:ext>
          </c:extLst>
        </c:ser>
        <c:ser>
          <c:idx val="8"/>
          <c:order val="9"/>
          <c:tx>
            <c:strRef>
              <c:f>Caseload!$B$12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Caseload!$F$3:$O$3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Caseload!$F$12:$O$12</c:f>
              <c:numCache>
                <c:formatCode>General</c:formatCode>
                <c:ptCount val="10"/>
                <c:pt idx="0">
                  <c:v>66</c:v>
                </c:pt>
                <c:pt idx="1">
                  <c:v>92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 formatCode="0">
                  <c:v>1</c:v>
                </c:pt>
                <c:pt idx="9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9F-41BC-9120-C4C558D10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803136"/>
        <c:axId val="377805056"/>
      </c:barChart>
      <c:catAx>
        <c:axId val="37780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805056"/>
        <c:crosses val="autoZero"/>
        <c:auto val="1"/>
        <c:lblAlgn val="ctr"/>
        <c:lblOffset val="100"/>
        <c:noMultiLvlLbl val="0"/>
      </c:catAx>
      <c:valAx>
        <c:axId val="37780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803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94C5-F936-48B5-9E86-EE3BD7699BFF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473F-6A50-445C-81C2-46282FDC8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9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4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5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3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0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34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3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3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8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3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73F-6A50-445C-81C2-46282FDC80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4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8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9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0E1E73-9344-44FA-9E06-600ACED88FAB}" type="datetimeFigureOut">
              <a:rPr lang="en-US" smtClean="0"/>
              <a:t>11/3/21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F61B2A0D-4A1C-44EF-97A6-42AE0C214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ness.uoguelph.ca/accessibility/onli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upport.opened.uoguelph.ca/instructors/courselink/tools/content/automated-quiz-extension-too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uoguelph.ca/undergraduate-calendar/undergraduate-degree-regulations-procedures/academic-consideration-appeals-petition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hughe20@uoguelph.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hrc.on.ca/en/policy-accessible-education-students-disabil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oda.ca/the-a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endar.uoguelph.ca/undergraduate-calendar/undergraduate-degree-regulations-procedures/academic-accommodation-students-disabilities-polic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F918-23AB-40F6-BF1A-D1A5AAE42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Student Accessibility Services (SAS)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E53D-89BE-4594-8948-7B19933BB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Jazmyn Hughes, Faculty Liaison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 for Student Wellness">
            <a:extLst>
              <a:ext uri="{FF2B5EF4-FFF2-40B4-BE49-F238E27FC236}">
                <a16:creationId xmlns:a16="http://schemas.microsoft.com/office/drawing/2014/main" id="{61DE7579-F3CE-4B22-B3AF-9B53A9CA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308" y="3967387"/>
            <a:ext cx="1828844" cy="24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What is accommodation?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A modification of a policy, procedure, requirement or physical environment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Allows for equitable participation and opportunity to demonstrate understanding and achievement of learning outcomes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Does not reduce academic standards</a:t>
            </a:r>
          </a:p>
          <a:p>
            <a:pPr marL="0" indent="0">
              <a:buClr>
                <a:srgbClr val="C59B00"/>
              </a:buClr>
              <a:buNone/>
            </a:pPr>
            <a:endParaRPr lang="en-US" sz="28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2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Negotiation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Arial"/>
                <a:cs typeface="Arial"/>
              </a:rPr>
              <a:t>Case by case consideration 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Timeliness of notification</a:t>
            </a:r>
          </a:p>
          <a:p>
            <a:pPr>
              <a:buClr>
                <a:srgbClr val="C59B00"/>
              </a:buClr>
            </a:pPr>
            <a:r>
              <a:rPr lang="en-US" sz="3000">
                <a:latin typeface="Arial"/>
                <a:cs typeface="Arial"/>
              </a:rPr>
              <a:t>Collaboratively determined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Consensus: notification vs. consultation </a:t>
            </a:r>
          </a:p>
          <a:p>
            <a:pPr>
              <a:buClr>
                <a:srgbClr val="C59B00"/>
              </a:buClr>
            </a:pPr>
            <a:r>
              <a:rPr lang="en-US" sz="3000">
                <a:latin typeface="Arial"/>
                <a:cs typeface="Arial"/>
              </a:rPr>
              <a:t>Each course is unique</a:t>
            </a: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662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Responsibility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Student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- providing documentation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- learning course content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- follow up on procedures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Instructor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- course expert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SAS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- accommodation expert</a:t>
            </a:r>
          </a:p>
          <a:p>
            <a:pPr>
              <a:buClr>
                <a:srgbClr val="C59B00"/>
              </a:buClr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Accommodation Limits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C59B00"/>
              </a:buClr>
            </a:pPr>
            <a:r>
              <a:rPr lang="en-US" sz="3000">
                <a:latin typeface="Arial"/>
                <a:cs typeface="Arial"/>
              </a:rPr>
              <a:t>Bona fide academic requirements (essential requirements)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9B00"/>
              </a:buClr>
            </a:pPr>
            <a:r>
              <a:rPr lang="en-US" sz="3000">
                <a:latin typeface="Arial"/>
                <a:ea typeface="+mn-lt"/>
                <a:cs typeface="+mn-lt"/>
              </a:rPr>
              <a:t>Is it needed to have mastery over the content of the course/program?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9B00"/>
              </a:buClr>
            </a:pPr>
            <a:r>
              <a:rPr lang="en-US" sz="3000">
                <a:latin typeface="Arial"/>
                <a:ea typeface="+mn-lt"/>
                <a:cs typeface="+mn-lt"/>
              </a:rPr>
              <a:t>Is it a standard that exists in the discipline outside of U of G?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C59B00"/>
              </a:buClr>
            </a:pPr>
            <a:r>
              <a:rPr lang="en-US" sz="3000">
                <a:latin typeface="Arial"/>
                <a:ea typeface="+mn-lt"/>
                <a:cs typeface="+mn-lt"/>
              </a:rPr>
              <a:t>What would happen if the requirement were set aside?</a:t>
            </a:r>
            <a:endParaRPr lang="en-US">
              <a:latin typeface="Arial"/>
            </a:endParaRP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00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Requests for Accommodations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Requires documentation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Refused every day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Focus on skill building and strategy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D7DFF-D4EE-4DA0-97D6-57483EB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and Exams</a:t>
            </a:r>
            <a:endParaRPr lang="en-US" dirty="0"/>
          </a:p>
        </p:txBody>
      </p:sp>
      <p:pic>
        <p:nvPicPr>
          <p:cNvPr id="6" name="Picture 5" descr="Logo for Student Wellness">
            <a:extLst>
              <a:ext uri="{FF2B5EF4-FFF2-40B4-BE49-F238E27FC236}">
                <a16:creationId xmlns:a16="http://schemas.microsoft.com/office/drawing/2014/main" id="{EF5E369A-591F-46B5-8577-C1375895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4" y="2114708"/>
            <a:ext cx="1503580" cy="15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1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Online or in person?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Date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Time</a:t>
            </a:r>
            <a:endParaRPr lang="en-US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Duration 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Format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Policy</a:t>
            </a:r>
            <a:r>
              <a:rPr lang="en-US" sz="3200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Online Tests and Exams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ea typeface="+mn-lt"/>
                <a:cs typeface="+mn-lt"/>
              </a:rPr>
              <a:t>Access </a:t>
            </a:r>
            <a:r>
              <a:rPr lang="en-US" sz="3200" dirty="0">
                <a:latin typeface="Arial"/>
                <a:ea typeface="+mn-lt"/>
                <a:cs typeface="+mn-lt"/>
                <a:hlinkClick r:id="rId3"/>
              </a:rPr>
              <a:t>a list on AO</a:t>
            </a:r>
            <a:endParaRPr lang="en-US" sz="3200">
              <a:latin typeface="Arial"/>
              <a:ea typeface="+mn-lt"/>
              <a:cs typeface="+mn-lt"/>
            </a:endParaRPr>
          </a:p>
          <a:p>
            <a:pPr>
              <a:buClr>
                <a:srgbClr val="C59B00"/>
              </a:buClr>
            </a:pPr>
            <a:r>
              <a:rPr lang="en-US" sz="3200" dirty="0" err="1">
                <a:latin typeface="Arial"/>
                <a:ea typeface="+mn-lt"/>
                <a:cs typeface="+mn-lt"/>
              </a:rPr>
              <a:t>CourseLink</a:t>
            </a:r>
            <a:r>
              <a:rPr lang="en-US" sz="3200" dirty="0">
                <a:latin typeface="Arial"/>
                <a:ea typeface="+mn-lt"/>
                <a:cs typeface="+mn-lt"/>
              </a:rPr>
              <a:t> Quizzes</a:t>
            </a:r>
            <a:endParaRPr lang="en-US" dirty="0">
              <a:latin typeface="Arial"/>
              <a:cs typeface="Arial"/>
            </a:endParaRPr>
          </a:p>
          <a:p>
            <a:pPr lvl="1">
              <a:buClr>
                <a:srgbClr val="C59B00"/>
              </a:buClr>
            </a:pPr>
            <a:r>
              <a:rPr lang="en-US" sz="3200" dirty="0">
                <a:latin typeface="Arial"/>
                <a:ea typeface="+mn-lt"/>
                <a:cs typeface="+mn-lt"/>
              </a:rPr>
              <a:t>Quiz must be in </a:t>
            </a:r>
            <a:r>
              <a:rPr lang="en-US" sz="3200" dirty="0" err="1">
                <a:latin typeface="Arial"/>
                <a:ea typeface="+mn-lt"/>
                <a:cs typeface="+mn-lt"/>
              </a:rPr>
              <a:t>CourseLink</a:t>
            </a:r>
            <a:endParaRPr lang="en-US" sz="3200">
              <a:latin typeface="Arial"/>
              <a:ea typeface="+mn-lt"/>
              <a:cs typeface="+mn-lt"/>
            </a:endParaRPr>
          </a:p>
          <a:p>
            <a:pPr lvl="1">
              <a:buClr>
                <a:srgbClr val="C59B00"/>
              </a:buClr>
            </a:pPr>
            <a:r>
              <a:rPr lang="en-US" sz="3200" dirty="0">
                <a:latin typeface="Arial"/>
                <a:ea typeface="+mn-lt"/>
                <a:cs typeface="+mn-lt"/>
              </a:rPr>
              <a:t>Process runs overnight</a:t>
            </a:r>
          </a:p>
          <a:p>
            <a:pPr lvl="1">
              <a:buClr>
                <a:srgbClr val="C59B00"/>
              </a:buClr>
            </a:pPr>
            <a:r>
              <a:rPr lang="en-US" sz="3200" dirty="0">
                <a:latin typeface="Arial"/>
                <a:ea typeface="+mn-lt"/>
                <a:cs typeface="+mn-lt"/>
              </a:rPr>
              <a:t>Type SAS into the footer on the properties page</a:t>
            </a:r>
          </a:p>
          <a:p>
            <a:pPr lvl="1">
              <a:buClr>
                <a:srgbClr val="C59B00"/>
              </a:buClr>
            </a:pPr>
            <a:r>
              <a:rPr lang="en-US" sz="3200" dirty="0">
                <a:latin typeface="Arial"/>
                <a:ea typeface="+mn-lt"/>
                <a:cs typeface="+mn-lt"/>
                <a:hlinkClick r:id="rId4"/>
              </a:rPr>
              <a:t>Automated Quiz Extension Tool</a:t>
            </a:r>
            <a:r>
              <a:rPr lang="en-US" sz="3200" dirty="0">
                <a:latin typeface="Arial"/>
                <a:ea typeface="+mn-lt"/>
                <a:cs typeface="+mn-lt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SAS Exam Centre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Booking deadlines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Limited seats 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Flexibility for extenuating circumstances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Require exam script 3 days in advance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Available for questions during exam</a:t>
            </a:r>
          </a:p>
          <a:p>
            <a:pPr>
              <a:buClr>
                <a:srgbClr val="C59B00"/>
              </a:buClr>
            </a:pPr>
            <a:endParaRPr lang="en-US" sz="3200" dirty="0"/>
          </a:p>
          <a:p>
            <a:pPr>
              <a:buClr>
                <a:srgbClr val="C59B00"/>
              </a:buClr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FFCA08">
                  <a:lumMod val="75000"/>
                </a:srgbClr>
              </a:buClr>
            </a:pPr>
            <a:r>
              <a:rPr lang="en-US" sz="3200" dirty="0">
                <a:latin typeface="Arial"/>
                <a:cs typeface="Arial"/>
              </a:rPr>
              <a:t>SAS supports students with disabilities with academic accommodations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COVID is not considered a disability, similar to cold/flu or other types of illness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</a:rPr>
              <a:t>Students would register for SAS if long term academic accommodations are needed (few weeks or more)</a:t>
            </a:r>
          </a:p>
          <a:p>
            <a:pPr>
              <a:buClr>
                <a:srgbClr val="C59B00"/>
              </a:buClr>
            </a:pPr>
            <a:r>
              <a:rPr lang="en-US" sz="3200" dirty="0">
                <a:latin typeface="Arial"/>
                <a:cs typeface="Arial"/>
                <a:hlinkClick r:id="rId3"/>
              </a:rPr>
              <a:t>Academic Consideration Policy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0629F-1C88-44C8-9C03-2C18A63DC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C981AD-59FE-4964-AF7D-F8D55837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869CC-9C10-4EFB-A985-548C5B92F54D}"/>
              </a:ext>
            </a:extLst>
          </p:cNvPr>
          <p:cNvSpPr txBox="1"/>
          <p:nvPr/>
        </p:nvSpPr>
        <p:spPr>
          <a:xfrm>
            <a:off x="1803214" y="2997351"/>
            <a:ext cx="5916338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latin typeface="+mj-lt"/>
              <a:cs typeface="Arial" panose="020B0604020202020204" pitchFamily="34" charset="0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Developmental Psychology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Mental health and learning disability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Here to help!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1FE2C-3D32-418A-AE0A-AB473C712C93}"/>
              </a:ext>
            </a:extLst>
          </p:cNvPr>
          <p:cNvSpPr txBox="1"/>
          <p:nvPr/>
        </p:nvSpPr>
        <p:spPr>
          <a:xfrm>
            <a:off x="1647646" y="1140076"/>
            <a:ext cx="5661802" cy="17574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br>
              <a:rPr lang="en-US" b="1" dirty="0"/>
            </a:br>
            <a:r>
              <a:rPr lang="en-US" sz="2000" b="1" dirty="0">
                <a:latin typeface="Arial"/>
                <a:cs typeface="Arial"/>
              </a:rPr>
              <a:t>Contact Information</a:t>
            </a:r>
            <a:br>
              <a:rPr lang="en-US" sz="2000" b="1" dirty="0">
                <a:latin typeface="Arial"/>
              </a:rPr>
            </a:br>
            <a:r>
              <a:rPr lang="en-US" sz="2000" dirty="0">
                <a:latin typeface="Arial"/>
                <a:cs typeface="Arial"/>
              </a:rPr>
              <a:t>Jazmyn</a:t>
            </a:r>
            <a:r>
              <a:rPr lang="en-US" sz="2000" dirty="0">
                <a:latin typeface="Arial"/>
                <a:ea typeface="+mn-lt"/>
                <a:cs typeface="+mn-lt"/>
              </a:rPr>
              <a:t> Hughes M.Ed. (she/her)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Arial"/>
                <a:ea typeface="+mn-lt"/>
                <a:cs typeface="+mn-lt"/>
              </a:rPr>
              <a:t>Faculty Liaison, Student Accessibility Services</a:t>
            </a:r>
          </a:p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latin typeface="Arial"/>
                <a:ea typeface="+mn-lt"/>
                <a:cs typeface="+mn-lt"/>
                <a:hlinkClick r:id="rId4"/>
              </a:rPr>
              <a:t>jhughe20@uoguelph.ca</a:t>
            </a:r>
            <a:endParaRPr lang="en-US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21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D4DF9-E7E4-407E-A124-91BC52B1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1780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3432-FF55-46AA-A98C-9DB59C9B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60A-7685-4699-9210-5BE92085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1136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A08">
                  <a:lumMod val="75000"/>
                </a:srgbClr>
              </a:buClr>
            </a:pPr>
            <a:r>
              <a:rPr lang="en-US" sz="3200">
                <a:latin typeface="Arial"/>
                <a:cs typeface="Arial"/>
              </a:rPr>
              <a:t>We are here to help!</a:t>
            </a:r>
          </a:p>
          <a:p>
            <a:pPr>
              <a:buClr>
                <a:srgbClr val="C59B00"/>
              </a:buClr>
            </a:pPr>
            <a:r>
              <a:rPr lang="en-US" sz="3200">
                <a:latin typeface="Arial"/>
                <a:cs typeface="Arial"/>
              </a:rPr>
              <a:t>Speak with your students SAS advisor</a:t>
            </a:r>
          </a:p>
          <a:p>
            <a:pPr>
              <a:buClr>
                <a:srgbClr val="C59B00"/>
              </a:buClr>
            </a:pPr>
            <a:r>
              <a:rPr lang="en-US" sz="3200">
                <a:latin typeface="Arial"/>
                <a:cs typeface="Arial"/>
              </a:rPr>
              <a:t>Email jhughe20@uoguelph.ca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FF227-D083-4DEC-87B7-6994A906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BDA35-2BD5-4358-85DF-ED945D24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5D30-B2BA-432E-882F-0849242C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5015455"/>
            <a:ext cx="5818818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wellness.uoguelph.ca</a:t>
            </a:r>
            <a:b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4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/accessibility</a:t>
            </a:r>
            <a:endParaRPr lang="en-US" sz="4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tudent Wellness logo">
            <a:extLst>
              <a:ext uri="{FF2B5EF4-FFF2-40B4-BE49-F238E27FC236}">
                <a16:creationId xmlns:a16="http://schemas.microsoft.com/office/drawing/2014/main" id="{B08C251F-6D19-4372-973A-316DA01E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" y="1909985"/>
            <a:ext cx="3584886" cy="471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D58422-26E0-4A92-8E04-4F9DF4D9348D}"/>
              </a:ext>
            </a:extLst>
          </p:cNvPr>
          <p:cNvSpPr txBox="1"/>
          <p:nvPr/>
        </p:nvSpPr>
        <p:spPr>
          <a:xfrm>
            <a:off x="4249948" y="2582174"/>
            <a:ext cx="67401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latin typeface="Georgia"/>
              </a:rPr>
              <a:t>Questions?</a:t>
            </a:r>
            <a:endParaRPr lang="en-US" sz="4800" b="1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752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C6BC-0025-4D07-914D-543844C0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50B8A-69A5-4705-8071-3E8A85C20965}"/>
              </a:ext>
            </a:extLst>
          </p:cNvPr>
          <p:cNvSpPr txBox="1"/>
          <p:nvPr/>
        </p:nvSpPr>
        <p:spPr>
          <a:xfrm>
            <a:off x="1439496" y="1822534"/>
            <a:ext cx="800896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SAS Background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Important Policies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Accommodation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Tests and Exams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COVID Considerations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Conclusion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Questions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C6BC-0025-4D07-914D-543844C0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SAS</a:t>
            </a:r>
            <a:endParaRPr lang="en-US" dirty="0">
              <a:latin typeface="Georgi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0D47E-30C5-427C-BCF3-9616C25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4270" y="6172200"/>
            <a:ext cx="66294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08D00-D631-4027-9F02-F4900BB1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624" y="4279392"/>
            <a:ext cx="2392685" cy="2410973"/>
          </a:xfrm>
          <a:prstGeom prst="rect">
            <a:avLst/>
          </a:prstGeom>
        </p:spPr>
      </p:pic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7B2E540C-F23D-438C-8AA0-B29BBA2AB588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600200"/>
          <a:ext cx="7086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542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D7DFF-D4EE-4DA0-97D6-57483EB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Policies</a:t>
            </a:r>
          </a:p>
        </p:txBody>
      </p:sp>
      <p:pic>
        <p:nvPicPr>
          <p:cNvPr id="6" name="Picture 5" descr="Logo for Student Wellness">
            <a:extLst>
              <a:ext uri="{FF2B5EF4-FFF2-40B4-BE49-F238E27FC236}">
                <a16:creationId xmlns:a16="http://schemas.microsoft.com/office/drawing/2014/main" id="{EF5E369A-591F-46B5-8577-C1375895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4" y="2114708"/>
            <a:ext cx="1503580" cy="15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Ontario Human Rights Code (OHRC)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000" dirty="0">
                <a:latin typeface="Arial"/>
                <a:cs typeface="Arial"/>
              </a:rPr>
              <a:t>Policy on accessible education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Instructors are educational service providers with a duty to accommodate under the Code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Includes temporary, sporadic and permanent disabilities</a:t>
            </a:r>
          </a:p>
          <a:p>
            <a:pPr>
              <a:buClr>
                <a:srgbClr val="C59B00"/>
              </a:buClr>
            </a:pPr>
            <a:r>
              <a:rPr lang="en-US" sz="3000">
                <a:latin typeface="Arial"/>
                <a:cs typeface="Arial"/>
              </a:rPr>
              <a:t>Visible and invisible</a:t>
            </a:r>
          </a:p>
          <a:p>
            <a:pPr>
              <a:buClr>
                <a:srgbClr val="C59B00"/>
              </a:buClr>
            </a:pPr>
            <a:r>
              <a:rPr lang="en-US" sz="3000">
                <a:latin typeface="Arial"/>
                <a:cs typeface="Arial"/>
              </a:rPr>
              <a:t>Students are not required to disclose their diagnosis</a:t>
            </a:r>
            <a:br>
              <a:rPr lang="en-US" sz="3000" dirty="0">
                <a:latin typeface="Arial"/>
                <a:cs typeface="Arial"/>
              </a:rPr>
            </a:br>
            <a:endParaRPr lang="en-US" sz="300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r>
              <a:rPr lang="en-US" sz="3000" dirty="0">
                <a:ea typeface="+mn-lt"/>
                <a:cs typeface="+mn-lt"/>
                <a:hlinkClick r:id="rId4"/>
              </a:rPr>
              <a:t>OHRC</a:t>
            </a:r>
            <a:endParaRPr lang="en-US" sz="3000">
              <a:latin typeface="Trebuchet MS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/>
          </a:p>
          <a:p>
            <a:pPr marL="0" indent="0">
              <a:buClr>
                <a:srgbClr val="C59B00"/>
              </a:buClr>
              <a:buNone/>
            </a:pPr>
            <a:endParaRPr lang="en-US" sz="3000" dirty="0"/>
          </a:p>
          <a:p>
            <a:pPr>
              <a:buClr>
                <a:srgbClr val="C59B00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068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Accessibility for Ontarians with Disabilities Act (AODA)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Arial"/>
                <a:cs typeface="Arial"/>
              </a:rPr>
              <a:t>Law mandating organizations must follow standards to become more accessible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Accessible by 2025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Developing education standards</a:t>
            </a:r>
            <a:br>
              <a:rPr lang="en-US" sz="3000" dirty="0">
                <a:latin typeface="Arial"/>
              </a:rPr>
            </a:br>
            <a:endParaRPr lang="en-US" sz="300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ea typeface="+mn-lt"/>
                <a:cs typeface="+mn-lt"/>
                <a:hlinkClick r:id="rId4"/>
              </a:rPr>
              <a:t>AODA</a:t>
            </a:r>
            <a:endParaRPr lang="en-US" sz="300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4445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B36BF8-EC18-495F-9047-7A9735BF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162"/>
            <a:ext cx="12192000" cy="507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A48-27F4-44FB-8D5D-6E15B191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8" y="4274820"/>
            <a:ext cx="2438405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11AA-7A28-444D-975F-3095B908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Policies and Procedures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D2A2-9C9E-4D66-B87D-E00952C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latin typeface="Arial"/>
                <a:cs typeface="Arial"/>
              </a:rPr>
              <a:t>Academic Accommodation for Students with Disabilities</a:t>
            </a: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Approved by U of G Senate</a:t>
            </a:r>
            <a:endParaRPr lang="en-US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</a:rPr>
              <a:t>To provide reasonable accommodation short of undue hardship</a:t>
            </a: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endParaRPr lang="en-US" sz="3000" dirty="0">
              <a:latin typeface="Arial"/>
              <a:cs typeface="Arial"/>
            </a:endParaRPr>
          </a:p>
          <a:p>
            <a:pPr>
              <a:buClr>
                <a:srgbClr val="C59B00"/>
              </a:buClr>
            </a:pPr>
            <a:r>
              <a:rPr lang="en-US" sz="3000" dirty="0">
                <a:latin typeface="Arial"/>
                <a:cs typeface="Arial"/>
                <a:hlinkClick r:id="rId4"/>
              </a:rPr>
              <a:t>Policies and Procedures</a:t>
            </a:r>
          </a:p>
          <a:p>
            <a:pPr>
              <a:buClr>
                <a:srgbClr val="C59B00"/>
              </a:buClr>
            </a:pPr>
            <a:endParaRPr lang="en-US" sz="3000" dirty="0"/>
          </a:p>
          <a:p>
            <a:pPr>
              <a:buClr>
                <a:srgbClr val="C59B00"/>
              </a:buClr>
            </a:pPr>
            <a:endParaRPr lang="en-US" sz="3000" dirty="0"/>
          </a:p>
          <a:p>
            <a:pPr>
              <a:buClr>
                <a:srgbClr val="C59B00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926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D7DFF-D4EE-4DA0-97D6-57483EB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</a:t>
            </a:r>
          </a:p>
        </p:txBody>
      </p:sp>
      <p:pic>
        <p:nvPicPr>
          <p:cNvPr id="6" name="Picture 5" descr="Logo for Student Wellness">
            <a:extLst>
              <a:ext uri="{FF2B5EF4-FFF2-40B4-BE49-F238E27FC236}">
                <a16:creationId xmlns:a16="http://schemas.microsoft.com/office/drawing/2014/main" id="{EF5E369A-591F-46B5-8577-C1375895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4" y="2114708"/>
            <a:ext cx="1503580" cy="15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8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00B050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07715B5D73440B3D4577F454BCA8D" ma:contentTypeVersion="0" ma:contentTypeDescription="Create a new document." ma:contentTypeScope="" ma:versionID="487ba66ea67636a8b39caf031a987f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676124b623819c2734d32b7394e85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737AA-D511-47DE-827D-3EC310B95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DF2913-D8F9-44B6-A61F-BBCEE419B6D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BF09D0-2628-4EED-8D06-F2090423C9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21537</TotalTime>
  <Words>484</Words>
  <Application>Microsoft Macintosh PowerPoint</Application>
  <PresentationFormat>Widescreen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Trebuchet MS</vt:lpstr>
      <vt:lpstr>Wingdings</vt:lpstr>
      <vt:lpstr>Wood Type</vt:lpstr>
      <vt:lpstr>Student Accessibility Services (SAS)</vt:lpstr>
      <vt:lpstr>PowerPoint Presentation</vt:lpstr>
      <vt:lpstr>Overview</vt:lpstr>
      <vt:lpstr>SAS</vt:lpstr>
      <vt:lpstr>Important Policies</vt:lpstr>
      <vt:lpstr>Ontario Human Rights Code (OHRC)</vt:lpstr>
      <vt:lpstr>Accessibility for Ontarians with Disabilities Act (AODA)</vt:lpstr>
      <vt:lpstr>Policies and Procedures</vt:lpstr>
      <vt:lpstr>Accommodation</vt:lpstr>
      <vt:lpstr>What is accommodation?</vt:lpstr>
      <vt:lpstr>Negotiation</vt:lpstr>
      <vt:lpstr>Shared Responsibility</vt:lpstr>
      <vt:lpstr>Accommodation Limits</vt:lpstr>
      <vt:lpstr>Requests for Accommodations</vt:lpstr>
      <vt:lpstr>Tests and Exams</vt:lpstr>
      <vt:lpstr>Course Outlines </vt:lpstr>
      <vt:lpstr>Online Tests and Exams</vt:lpstr>
      <vt:lpstr>SAS Exam Centre</vt:lpstr>
      <vt:lpstr>COVID</vt:lpstr>
      <vt:lpstr>Conclusion</vt:lpstr>
      <vt:lpstr>wellness.uoguelph.ca /accessibility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Praamsma-Townshend</dc:creator>
  <cp:lastModifiedBy>Jacqui Defreitas</cp:lastModifiedBy>
  <cp:revision>1522</cp:revision>
  <cp:lastPrinted>2020-09-08T13:41:58Z</cp:lastPrinted>
  <dcterms:created xsi:type="dcterms:W3CDTF">2020-07-15T19:31:30Z</dcterms:created>
  <dcterms:modified xsi:type="dcterms:W3CDTF">2021-11-03T12:04:54Z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0x0101004B407715B5D73440B3D4577F454BCA8D</vt:lpwstr>
  </property>
</Properties>
</file>