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9A753-3CD4-D8D0-5E82-9B663C08B3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086ED7-19C2-F749-9E21-ABFA6401E9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2F260-03BC-94CD-60BE-7C930DAA0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529E-858A-4AF4-9FA4-C26C59E2216E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3F23F-8529-E68F-ED35-BF455DE12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5351F-B358-A5B6-F28D-D58456CB7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682DD-985B-45F5-8B7D-29F36FC4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68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3F74A-A724-8630-188E-308511F31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CF48A-FB73-B539-DDBE-E5B00821F2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89913-26A7-718B-9861-E31FBA011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529E-858A-4AF4-9FA4-C26C59E2216E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34D50-DA9A-014B-1D0E-6844593AC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59541-2D70-F7AE-FA52-FBE528C19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682DD-985B-45F5-8B7D-29F36FC4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498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A8723-3D84-1E7D-85E5-1C24F1BE58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21FF66-21E6-08F9-E355-F57C08EB9B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75E82-A8E2-B5B0-FACE-52709DE5B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529E-858A-4AF4-9FA4-C26C59E2216E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8E502-06A0-061E-CB8C-B333BD9D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8B9A7-3299-0234-76D7-AC13450D1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682DD-985B-45F5-8B7D-29F36FC4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295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3AE5FBE-9C3E-AC44-9F57-34DFAAF99DA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35D22-2410-EA48-B503-2726E93CE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6818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F1F33-13D2-D8B6-9E78-F83A88153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40C77-17FB-7BD6-B380-83E4B9E7D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10A50-B62A-5C44-C194-C0855EE06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529E-858A-4AF4-9FA4-C26C59E2216E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88CE3-BD86-F693-9EA3-CDCD4BCFC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9F98C-960E-6F18-4617-09FECEDA8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682DD-985B-45F5-8B7D-29F36FC4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1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19CA3-DE6F-C426-8748-F96E6140B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FB8B74-8731-ABBF-103F-DAA2F7DF7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DBEED-046C-6F5D-90D2-9D8970A0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529E-858A-4AF4-9FA4-C26C59E2216E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E1E63-C3D0-8CAB-E5C0-50E2BBFC7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A4FB7-8158-696E-36C8-729E059E3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682DD-985B-45F5-8B7D-29F36FC4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8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D3B3F-D8C2-6F07-D7EE-9D760C920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5F725-B25C-A211-C12D-B07B88086F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B8DF4C-32AB-2E62-3BAC-2D1BAE0EFB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8B8C17-A2D8-9EF6-3C8A-215B1CF80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529E-858A-4AF4-9FA4-C26C59E2216E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5C7DE5-7CA3-6502-4D8C-7676A5379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F20C1B-EB1F-DC9E-586E-BE31FBC1A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682DD-985B-45F5-8B7D-29F36FC4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61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4448E-07E2-5867-E679-2DF42F1B4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8B10BA-D056-24DA-0D86-DB8D4522D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A454E2-4545-8BA9-E606-0E43F01CC3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31646B-B212-F1CE-2D8D-0FDE44F2A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B16D19-BBFB-4B51-63AC-802CA4E5FC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782343-E29A-997A-69BC-491425E09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529E-858A-4AF4-9FA4-C26C59E2216E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F865E6-026E-A602-57A2-035CBB691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FFA33E-AD76-462D-35BC-FD9C78D15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682DD-985B-45F5-8B7D-29F36FC4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54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6A672-8342-47B7-567D-61416E7A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E10876-2812-AE44-113D-0025B9277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529E-858A-4AF4-9FA4-C26C59E2216E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3D51FF-178F-DC1D-A8CC-8FC828129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6756B-9DB8-29C3-3355-5F72447DB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682DD-985B-45F5-8B7D-29F36FC4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96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8DFD61-1341-E3AD-107D-0F1043FBF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529E-858A-4AF4-9FA4-C26C59E2216E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3BDF5D-8296-848A-D44D-B3012DBA4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84831E-D1FD-6BEF-792A-FEB12ABD6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682DD-985B-45F5-8B7D-29F36FC4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28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A1D2-8ECF-86D2-6E66-3144D8AFF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7D9DA-D0C3-15C2-5404-66022B4A1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CE2AD2-9A86-633B-3CF8-1E0E09287C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F3D9EC-2E2B-8C8B-8A7C-75E487E84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529E-858A-4AF4-9FA4-C26C59E2216E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26E738-CF7D-7D74-8A73-B8CEDCA03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DC129F-586A-BD42-891A-38A5C1627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682DD-985B-45F5-8B7D-29F36FC4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363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98C9B-084D-FB58-1B2A-942B47128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8741D5-45A2-A4AF-7CE6-B86ED802A2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9E24B-DE60-ED53-95E8-A95A00B91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E094F4-9932-A14D-4B28-6F58F364C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9529E-858A-4AF4-9FA4-C26C59E2216E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C3F99-F258-F7DB-3BD8-00F29DC4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D447F-BD23-99A9-A755-A662DD2D8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682DD-985B-45F5-8B7D-29F36FC4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54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518DFD-238F-98F4-2748-9CC0C0E3C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64F61E-5F00-D8D1-B000-5F27CAEC3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EB258-355A-E7CA-FDFA-52558D133E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9529E-858A-4AF4-9FA4-C26C59E2216E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626451-3542-1031-64D1-AFC2ED0156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EC69F-1BC0-5EAE-2B25-B0E32E8E40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682DD-985B-45F5-8B7D-29F36FC4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08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en/view-image.php?image=37298&amp;picture=globe-clipar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sv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jpe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90BE0E39-6AD5-4340-FE19-08E9FA9D14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610367" y="2110387"/>
            <a:ext cx="3383070" cy="3261491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37FB7F70-D7F0-884D-83A7-98222E1A533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187392" y="800356"/>
            <a:ext cx="7721477" cy="71049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000" dirty="0">
                <a:solidFill>
                  <a:srgbClr val="C00000"/>
                </a:solidFill>
                <a:cs typeface="Arial"/>
              </a:rPr>
              <a:t>International Virtual Open House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0E0A0F-174C-A849-BF83-F0E5FDCB82E0}"/>
              </a:ext>
            </a:extLst>
          </p:cNvPr>
          <p:cNvSpPr txBox="1"/>
          <p:nvPr/>
        </p:nvSpPr>
        <p:spPr>
          <a:xfrm>
            <a:off x="1441789" y="1401151"/>
            <a:ext cx="8436811" cy="157173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marL="171450" lvl="0" indent="-171450" eaLnBrk="0" hangingPunct="0">
              <a:lnSpc>
                <a:spcPct val="150000"/>
              </a:lnSpc>
              <a:spcBef>
                <a:spcPct val="0"/>
              </a:spcBef>
              <a:buFont typeface="Wingdings"/>
              <a:buChar char="§"/>
              <a:defRPr/>
            </a:pPr>
            <a:endParaRPr lang="en-US" sz="12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/>
              <a:buChar char="§"/>
            </a:pPr>
            <a:r>
              <a:rPr lang="en-US" sz="2000" dirty="0">
                <a:latin typeface="Calibri"/>
                <a:cs typeface="Arial" panose="020B0604020202020204"/>
              </a:rPr>
              <a:t>Held on Saturday January 20, 2024 on Zoom</a:t>
            </a:r>
          </a:p>
          <a:p>
            <a:pPr marL="285750" indent="-285750">
              <a:buFont typeface="Wingdings"/>
              <a:buChar char="§"/>
            </a:pPr>
            <a:r>
              <a:rPr lang="en-US" sz="2000" dirty="0">
                <a:latin typeface="Calibri"/>
                <a:cs typeface="Arial" panose="020B0604020202020204"/>
              </a:rPr>
              <a:t>BCOMP had 13 attendees including from UAE, India and Nigeria</a:t>
            </a:r>
          </a:p>
          <a:p>
            <a:pPr marL="285750" indent="-285750">
              <a:buFont typeface="Wingdings"/>
              <a:buChar char="§"/>
            </a:pPr>
            <a:r>
              <a:rPr lang="en-US" sz="2000" dirty="0">
                <a:latin typeface="Calibri"/>
                <a:cs typeface="Arial" panose="020B0604020202020204"/>
              </a:rPr>
              <a:t>Total registrants 941, 319 attended. In 2023, 436 registered and 140 attended</a:t>
            </a:r>
          </a:p>
          <a:p>
            <a:pPr marL="285750" indent="-285750">
              <a:buFont typeface="Wingdings"/>
              <a:buChar char="§"/>
            </a:pPr>
            <a:endParaRPr lang="en-US" dirty="0">
              <a:solidFill>
                <a:srgbClr val="000000"/>
              </a:solidFill>
              <a:latin typeface="Times New Roman"/>
              <a:cs typeface="Arial" panose="020B0604020202020204"/>
            </a:endParaRPr>
          </a:p>
          <a:p>
            <a:endParaRPr lang="en-US" b="1" dirty="0">
              <a:solidFill>
                <a:srgbClr val="FFC72A"/>
              </a:solidFill>
              <a:cs typeface="Arial" panose="020B0604020202020204"/>
            </a:endParaRPr>
          </a:p>
          <a:p>
            <a:endParaRPr lang="en-US" dirty="0">
              <a:cs typeface="Arial" panose="020B0604020202020204"/>
            </a:endParaRPr>
          </a:p>
          <a:p>
            <a:endParaRPr lang="en-US" dirty="0">
              <a:cs typeface="Arial" panose="020B0604020202020204"/>
            </a:endParaRPr>
          </a:p>
          <a:p>
            <a:pPr marL="285750" indent="-285750">
              <a:buFont typeface="Wingdings"/>
              <a:buChar char="§"/>
            </a:pPr>
            <a:endParaRPr lang="en-US" dirty="0">
              <a:cs typeface="Arial" panose="020B0604020202020204"/>
            </a:endParaRPr>
          </a:p>
          <a:p>
            <a:pPr marL="285750" indent="-285750">
              <a:buFont typeface="Wingdings"/>
              <a:buChar char="§"/>
            </a:pPr>
            <a:endParaRPr lang="en-US" dirty="0">
              <a:cs typeface="Arial" panose="020B060402020202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C77967-F3D7-AA4A-B75D-0F8F97AB4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9455" y="5530308"/>
            <a:ext cx="1083197" cy="109046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6F9C203-3FA4-C700-18EA-D809FA149032}"/>
              </a:ext>
            </a:extLst>
          </p:cNvPr>
          <p:cNvSpPr txBox="1">
            <a:spLocks/>
          </p:cNvSpPr>
          <p:nvPr/>
        </p:nvSpPr>
        <p:spPr>
          <a:xfrm>
            <a:off x="1187392" y="3174620"/>
            <a:ext cx="6130793" cy="71049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000" dirty="0">
                <a:solidFill>
                  <a:srgbClr val="C00000"/>
                </a:solidFill>
                <a:cs typeface="Arial"/>
              </a:rPr>
              <a:t>Computing Volunteers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2ED791-716C-7251-7A22-01FFDD3EC939}"/>
              </a:ext>
            </a:extLst>
          </p:cNvPr>
          <p:cNvSpPr txBox="1"/>
          <p:nvPr/>
        </p:nvSpPr>
        <p:spPr>
          <a:xfrm>
            <a:off x="1441789" y="4086853"/>
            <a:ext cx="7253653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§"/>
            </a:pPr>
            <a:r>
              <a:rPr lang="en-US" sz="2000" dirty="0" err="1">
                <a:latin typeface="Calibri"/>
                <a:cs typeface="Arial"/>
              </a:rPr>
              <a:t>Minglun</a:t>
            </a:r>
            <a:r>
              <a:rPr lang="en-US" sz="2000" dirty="0">
                <a:latin typeface="Calibri"/>
                <a:cs typeface="Arial"/>
              </a:rPr>
              <a:t> Gong – Director</a:t>
            </a:r>
          </a:p>
          <a:p>
            <a:pPr marL="285750" indent="-285750">
              <a:buFont typeface="Wingdings"/>
              <a:buChar char="§"/>
            </a:pPr>
            <a:r>
              <a:rPr lang="en-US" sz="2000" dirty="0">
                <a:latin typeface="Calibri"/>
                <a:cs typeface="Arial"/>
              </a:rPr>
              <a:t>Purvi Patel – Recruitment Officer</a:t>
            </a:r>
          </a:p>
          <a:p>
            <a:pPr marL="285750" indent="-285750">
              <a:buFont typeface="Wingdings"/>
              <a:buChar char="§"/>
            </a:pPr>
            <a:r>
              <a:rPr lang="en-US" sz="2000" dirty="0">
                <a:latin typeface="Calibri"/>
                <a:cs typeface="Arial"/>
              </a:rPr>
              <a:t>Sarah Brennan – Program Counsellor</a:t>
            </a:r>
          </a:p>
          <a:p>
            <a:pPr marL="285750" indent="-285750">
              <a:buFont typeface="Wingdings"/>
              <a:buChar char="§"/>
            </a:pPr>
            <a:r>
              <a:rPr lang="en-US" sz="2000" dirty="0" err="1">
                <a:latin typeface="Calibri"/>
                <a:cs typeface="Arial"/>
              </a:rPr>
              <a:t>Haashir</a:t>
            </a:r>
            <a:r>
              <a:rPr lang="en-US" sz="2000" dirty="0">
                <a:latin typeface="Calibri"/>
                <a:cs typeface="Arial"/>
              </a:rPr>
              <a:t> Butt – Computer Science student</a:t>
            </a:r>
          </a:p>
          <a:p>
            <a:pPr marL="285750" indent="-285750">
              <a:buFont typeface="Wingdings"/>
              <a:buChar char="§"/>
            </a:pPr>
            <a:r>
              <a:rPr lang="en-US" sz="2000" dirty="0">
                <a:latin typeface="Calibri"/>
                <a:cs typeface="Arial"/>
              </a:rPr>
              <a:t>Zach </a:t>
            </a:r>
            <a:r>
              <a:rPr lang="en-US" sz="2000" dirty="0" err="1">
                <a:latin typeface="Calibri"/>
                <a:cs typeface="Arial"/>
              </a:rPr>
              <a:t>Cymbaluk</a:t>
            </a:r>
            <a:r>
              <a:rPr lang="en-US" sz="2000" dirty="0">
                <a:latin typeface="Calibri"/>
                <a:cs typeface="Arial"/>
              </a:rPr>
              <a:t> –Software Engineering student</a:t>
            </a:r>
          </a:p>
        </p:txBody>
      </p:sp>
    </p:spTree>
    <p:extLst>
      <p:ext uri="{BB962C8B-B14F-4D97-AF65-F5344CB8AC3E}">
        <p14:creationId xmlns:p14="http://schemas.microsoft.com/office/powerpoint/2010/main" val="3440568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2144A2F4-9CAA-ABA0-97E5-B301397433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320" y="2281912"/>
            <a:ext cx="2928426" cy="229417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37FB7F70-D7F0-884D-83A7-98222E1A533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187392" y="800356"/>
            <a:ext cx="7096916" cy="145811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000" dirty="0">
                <a:solidFill>
                  <a:srgbClr val="C00000"/>
                </a:solidFill>
                <a:cs typeface="Arial"/>
              </a:rPr>
              <a:t>Upcoming Events – Save the 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0E0A0F-174C-A849-BF83-F0E5FDCB82E0}"/>
              </a:ext>
            </a:extLst>
          </p:cNvPr>
          <p:cNvSpPr txBox="1"/>
          <p:nvPr/>
        </p:nvSpPr>
        <p:spPr>
          <a:xfrm>
            <a:off x="754494" y="1756061"/>
            <a:ext cx="7735594" cy="41165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sz="1600" dirty="0">
                <a:latin typeface="Calibri"/>
                <a:cs typeface="Arial" panose="020B0604020202020204"/>
              </a:rPr>
              <a:t>Saturday Feb 3, 2024 - Go Code Girl – Grade 7-10. 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sz="1600" dirty="0">
                <a:latin typeface="Calibri"/>
                <a:cs typeface="Arial" panose="020B0604020202020204"/>
              </a:rPr>
              <a:t>Dates TBD -‘Study STEM at the University of Guelph’ – domestic and international focus.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sz="1600" dirty="0">
                <a:latin typeface="Calibri"/>
                <a:cs typeface="Arial" panose="020B0604020202020204"/>
              </a:rPr>
              <a:t>Wednesday March 6, 2024.  </a:t>
            </a:r>
            <a:r>
              <a:rPr lang="en-US" sz="1600" dirty="0" err="1">
                <a:latin typeface="Calibri"/>
                <a:cs typeface="Arial" panose="020B0604020202020204"/>
              </a:rPr>
              <a:t>Transfer@Guelph</a:t>
            </a:r>
            <a:r>
              <a:rPr lang="en-US" sz="1600" dirty="0">
                <a:latin typeface="Calibri"/>
                <a:cs typeface="Arial" panose="020B0604020202020204"/>
              </a:rPr>
              <a:t>. On campus event for transfer applicants 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sz="1600" dirty="0">
                <a:latin typeface="Calibri"/>
                <a:cs typeface="Arial" panose="020B0604020202020204"/>
              </a:rPr>
              <a:t>March 11-15, 2024 – March Break Tours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sz="1600" dirty="0">
                <a:latin typeface="Calibri"/>
                <a:cs typeface="Arial" panose="020B0604020202020204"/>
              </a:rPr>
              <a:t>Sunday March 24, 2024 - March Open House  (formerly Campus Day). 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sz="1600" dirty="0">
                <a:latin typeface="Calibri"/>
                <a:cs typeface="Arial" panose="020B0604020202020204"/>
              </a:rPr>
              <a:t>Thursday May 9, 2024 - Battle STEM. Grade 9-12 local high school STEM challenges. 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sz="1600" dirty="0">
                <a:latin typeface="Calibri"/>
                <a:cs typeface="Arial" panose="020B0604020202020204"/>
              </a:rPr>
              <a:t>May 14-17, 2024 - Future Gryphon Days – formerly SAOH. ( BCOMP day is May 16).</a:t>
            </a:r>
          </a:p>
          <a:p>
            <a:pPr marL="285750" indent="-285750">
              <a:buFont typeface="Wingdings"/>
              <a:buChar char="§"/>
            </a:pPr>
            <a:endParaRPr lang="en-US" dirty="0">
              <a:cs typeface="Arial" panose="020B0604020202020204"/>
            </a:endParaRPr>
          </a:p>
          <a:p>
            <a:pPr marL="285750" indent="-285750">
              <a:buFont typeface="Wingdings"/>
              <a:buChar char="§"/>
            </a:pPr>
            <a:endParaRPr lang="en-US" dirty="0">
              <a:cs typeface="Arial" panose="020B060402020202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C77967-F3D7-AA4A-B75D-0F8F97AB4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455" y="5530308"/>
            <a:ext cx="1083197" cy="1090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634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529585" y="5075190"/>
            <a:ext cx="14254514" cy="1939463"/>
            <a:chOff x="0" y="0"/>
            <a:chExt cx="26826398" cy="36499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6826400" cy="3649989"/>
            </a:xfrm>
            <a:custGeom>
              <a:avLst/>
              <a:gdLst/>
              <a:ahLst/>
              <a:cxnLst/>
              <a:rect l="l" t="t" r="r" b="b"/>
              <a:pathLst>
                <a:path w="26826400" h="3649989">
                  <a:moveTo>
                    <a:pt x="0" y="0"/>
                  </a:moveTo>
                  <a:lnTo>
                    <a:pt x="26826400" y="0"/>
                  </a:lnTo>
                  <a:lnTo>
                    <a:pt x="26826400" y="3649989"/>
                  </a:lnTo>
                  <a:lnTo>
                    <a:pt x="0" y="3649989"/>
                  </a:lnTo>
                  <a:close/>
                </a:path>
              </a:pathLst>
            </a:custGeom>
            <a:solidFill>
              <a:srgbClr val="FEFDF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9525"/>
              <a:ext cx="26826398" cy="3659514"/>
            </a:xfrm>
            <a:prstGeom prst="rect">
              <a:avLst/>
            </a:prstGeom>
          </p:spPr>
          <p:txBody>
            <a:bodyPr lIns="7110" tIns="7110" rIns="7110" bIns="7110" rtlCol="0" anchor="ctr"/>
            <a:lstStyle/>
            <a:p>
              <a:pPr algn="ctr">
                <a:lnSpc>
                  <a:spcPts val="362"/>
                </a:lnSpc>
              </a:pPr>
              <a:endParaRPr sz="144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-404894" y="2726693"/>
            <a:ext cx="14129823" cy="2446746"/>
            <a:chOff x="0" y="0"/>
            <a:chExt cx="26591734" cy="460467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6591735" cy="4604673"/>
            </a:xfrm>
            <a:custGeom>
              <a:avLst/>
              <a:gdLst/>
              <a:ahLst/>
              <a:cxnLst/>
              <a:rect l="l" t="t" r="r" b="b"/>
              <a:pathLst>
                <a:path w="26591735" h="4604673">
                  <a:moveTo>
                    <a:pt x="0" y="0"/>
                  </a:moveTo>
                  <a:lnTo>
                    <a:pt x="26591735" y="0"/>
                  </a:lnTo>
                  <a:lnTo>
                    <a:pt x="26591735" y="4604673"/>
                  </a:lnTo>
                  <a:lnTo>
                    <a:pt x="0" y="4604673"/>
                  </a:lnTo>
                  <a:close/>
                </a:path>
              </a:pathLst>
            </a:custGeom>
            <a:solidFill>
              <a:srgbClr val="7D658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9525"/>
              <a:ext cx="26591734" cy="4614198"/>
            </a:xfrm>
            <a:prstGeom prst="rect">
              <a:avLst/>
            </a:prstGeom>
          </p:spPr>
          <p:txBody>
            <a:bodyPr lIns="7110" tIns="7110" rIns="7110" bIns="7110" rtlCol="0" anchor="ctr"/>
            <a:lstStyle/>
            <a:p>
              <a:pPr algn="ctr">
                <a:lnSpc>
                  <a:spcPts val="362"/>
                </a:lnSpc>
              </a:pPr>
              <a:endParaRPr sz="1440"/>
            </a:p>
          </p:txBody>
        </p:sp>
      </p:grpSp>
      <p:sp>
        <p:nvSpPr>
          <p:cNvPr id="8" name="Freeform 8"/>
          <p:cNvSpPr/>
          <p:nvPr/>
        </p:nvSpPr>
        <p:spPr>
          <a:xfrm>
            <a:off x="3665976" y="260140"/>
            <a:ext cx="4860049" cy="2016974"/>
          </a:xfrm>
          <a:custGeom>
            <a:avLst/>
            <a:gdLst/>
            <a:ahLst/>
            <a:cxnLst/>
            <a:rect l="l" t="t" r="r" b="b"/>
            <a:pathLst>
              <a:path w="6075061" h="2521218">
                <a:moveTo>
                  <a:pt x="0" y="0"/>
                </a:moveTo>
                <a:lnTo>
                  <a:pt x="6075062" y="0"/>
                </a:lnTo>
                <a:lnTo>
                  <a:pt x="6075062" y="2521217"/>
                </a:lnTo>
                <a:lnTo>
                  <a:pt x="0" y="25212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5192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" name="Group 9"/>
          <p:cNvGrpSpPr/>
          <p:nvPr/>
        </p:nvGrpSpPr>
        <p:grpSpPr>
          <a:xfrm>
            <a:off x="0" y="2726694"/>
            <a:ext cx="12192000" cy="1655918"/>
            <a:chOff x="0" y="0"/>
            <a:chExt cx="6233237" cy="846598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6233237" cy="846598"/>
            </a:xfrm>
            <a:custGeom>
              <a:avLst/>
              <a:gdLst/>
              <a:ahLst/>
              <a:cxnLst/>
              <a:rect l="l" t="t" r="r" b="b"/>
              <a:pathLst>
                <a:path w="6233237" h="846598">
                  <a:moveTo>
                    <a:pt x="0" y="0"/>
                  </a:moveTo>
                  <a:lnTo>
                    <a:pt x="6233237" y="0"/>
                  </a:lnTo>
                  <a:lnTo>
                    <a:pt x="6233237" y="846598"/>
                  </a:lnTo>
                  <a:lnTo>
                    <a:pt x="0" y="846598"/>
                  </a:lnTo>
                  <a:close/>
                </a:path>
              </a:pathLst>
            </a:custGeom>
            <a:solidFill>
              <a:srgbClr val="C52C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66675"/>
              <a:ext cx="6233237" cy="913273"/>
            </a:xfrm>
            <a:prstGeom prst="rect">
              <a:avLst/>
            </a:prstGeom>
          </p:spPr>
          <p:txBody>
            <a:bodyPr lIns="34636" tIns="34636" rIns="34636" bIns="34636" rtlCol="0" anchor="ctr"/>
            <a:lstStyle/>
            <a:p>
              <a:pPr algn="ctr">
                <a:lnSpc>
                  <a:spcPts val="2858"/>
                </a:lnSpc>
              </a:pPr>
              <a:endParaRPr sz="1440"/>
            </a:p>
          </p:txBody>
        </p:sp>
      </p:grpSp>
      <p:sp>
        <p:nvSpPr>
          <p:cNvPr id="12" name="Freeform 12"/>
          <p:cNvSpPr/>
          <p:nvPr/>
        </p:nvSpPr>
        <p:spPr>
          <a:xfrm>
            <a:off x="3540206" y="6410872"/>
            <a:ext cx="2419693" cy="330691"/>
          </a:xfrm>
          <a:custGeom>
            <a:avLst/>
            <a:gdLst/>
            <a:ahLst/>
            <a:cxnLst/>
            <a:rect l="l" t="t" r="r" b="b"/>
            <a:pathLst>
              <a:path w="3024616" h="413364">
                <a:moveTo>
                  <a:pt x="0" y="0"/>
                </a:moveTo>
                <a:lnTo>
                  <a:pt x="3024616" y="0"/>
                </a:lnTo>
                <a:lnTo>
                  <a:pt x="3024616" y="413364"/>
                </a:lnTo>
                <a:lnTo>
                  <a:pt x="0" y="4133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3"/>
          <p:cNvSpPr/>
          <p:nvPr/>
        </p:nvSpPr>
        <p:spPr>
          <a:xfrm>
            <a:off x="5959898" y="5586316"/>
            <a:ext cx="1930072" cy="824076"/>
          </a:xfrm>
          <a:custGeom>
            <a:avLst/>
            <a:gdLst/>
            <a:ahLst/>
            <a:cxnLst/>
            <a:rect l="l" t="t" r="r" b="b"/>
            <a:pathLst>
              <a:path w="2412590" h="1030095">
                <a:moveTo>
                  <a:pt x="0" y="0"/>
                </a:moveTo>
                <a:lnTo>
                  <a:pt x="2412590" y="0"/>
                </a:lnTo>
                <a:lnTo>
                  <a:pt x="2412590" y="1030094"/>
                </a:lnTo>
                <a:lnTo>
                  <a:pt x="0" y="103009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14"/>
          <p:cNvSpPr/>
          <p:nvPr/>
        </p:nvSpPr>
        <p:spPr>
          <a:xfrm>
            <a:off x="2776003" y="5755504"/>
            <a:ext cx="2546718" cy="485700"/>
          </a:xfrm>
          <a:custGeom>
            <a:avLst/>
            <a:gdLst/>
            <a:ahLst/>
            <a:cxnLst/>
            <a:rect l="l" t="t" r="r" b="b"/>
            <a:pathLst>
              <a:path w="3183398" h="607125">
                <a:moveTo>
                  <a:pt x="0" y="0"/>
                </a:moveTo>
                <a:lnTo>
                  <a:pt x="3183398" y="0"/>
                </a:lnTo>
                <a:lnTo>
                  <a:pt x="3183398" y="607125"/>
                </a:lnTo>
                <a:lnTo>
                  <a:pt x="0" y="60712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107443" b="-18559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/>
          <p:cNvSpPr txBox="1"/>
          <p:nvPr/>
        </p:nvSpPr>
        <p:spPr>
          <a:xfrm>
            <a:off x="583908" y="2832884"/>
            <a:ext cx="11218830" cy="13826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90"/>
              </a:lnSpc>
              <a:spcBef>
                <a:spcPct val="0"/>
              </a:spcBef>
            </a:pPr>
            <a:r>
              <a:rPr lang="en-US" sz="2428">
                <a:solidFill>
                  <a:srgbClr val="FFFFFF"/>
                </a:solidFill>
                <a:latin typeface="Roboto"/>
              </a:rPr>
              <a:t>ENGAGE WITH THE GUELPH WOMEN IN COMPUTER SCIENCE CLUB  AND </a:t>
            </a:r>
          </a:p>
          <a:p>
            <a:pPr algn="ctr">
              <a:lnSpc>
                <a:spcPts val="3690"/>
              </a:lnSpc>
              <a:spcBef>
                <a:spcPct val="0"/>
              </a:spcBef>
            </a:pPr>
            <a:r>
              <a:rPr lang="en-US" sz="2428">
                <a:solidFill>
                  <a:srgbClr val="FFFFFF"/>
                </a:solidFill>
                <a:latin typeface="Roboto"/>
              </a:rPr>
              <a:t>CREATIVE ENCOUNTERS THROUGH FUN CODING ACTIVITIES.  </a:t>
            </a:r>
          </a:p>
          <a:p>
            <a:pPr algn="ctr">
              <a:lnSpc>
                <a:spcPts val="3690"/>
              </a:lnSpc>
              <a:spcBef>
                <a:spcPct val="0"/>
              </a:spcBef>
            </a:pPr>
            <a:r>
              <a:rPr lang="en-US" sz="2428">
                <a:solidFill>
                  <a:srgbClr val="FFFFFF"/>
                </a:solidFill>
                <a:latin typeface="Roboto"/>
              </a:rPr>
              <a:t>NO EXPERIENCE NECESSARY!  </a:t>
            </a:r>
          </a:p>
        </p:txBody>
      </p:sp>
      <p:grpSp>
        <p:nvGrpSpPr>
          <p:cNvPr id="16" name="Group 16"/>
          <p:cNvGrpSpPr/>
          <p:nvPr/>
        </p:nvGrpSpPr>
        <p:grpSpPr>
          <a:xfrm>
            <a:off x="10805257" y="2176356"/>
            <a:ext cx="1983284" cy="1640192"/>
            <a:chOff x="0" y="0"/>
            <a:chExt cx="888711" cy="734972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88711" cy="734972"/>
            </a:xfrm>
            <a:custGeom>
              <a:avLst/>
              <a:gdLst/>
              <a:ahLst/>
              <a:cxnLst/>
              <a:rect l="l" t="t" r="r" b="b"/>
              <a:pathLst>
                <a:path w="888711" h="734972">
                  <a:moveTo>
                    <a:pt x="444356" y="0"/>
                  </a:moveTo>
                  <a:lnTo>
                    <a:pt x="530612" y="101263"/>
                  </a:lnTo>
                  <a:lnTo>
                    <a:pt x="666534" y="49234"/>
                  </a:lnTo>
                  <a:lnTo>
                    <a:pt x="680011" y="172597"/>
                  </a:lnTo>
                  <a:lnTo>
                    <a:pt x="829179" y="183743"/>
                  </a:lnTo>
                  <a:lnTo>
                    <a:pt x="766266" y="296151"/>
                  </a:lnTo>
                  <a:lnTo>
                    <a:pt x="888711" y="367486"/>
                  </a:lnTo>
                  <a:lnTo>
                    <a:pt x="766266" y="438821"/>
                  </a:lnTo>
                  <a:lnTo>
                    <a:pt x="829179" y="551229"/>
                  </a:lnTo>
                  <a:lnTo>
                    <a:pt x="680011" y="562375"/>
                  </a:lnTo>
                  <a:lnTo>
                    <a:pt x="666534" y="685738"/>
                  </a:lnTo>
                  <a:lnTo>
                    <a:pt x="530612" y="633709"/>
                  </a:lnTo>
                  <a:lnTo>
                    <a:pt x="444356" y="734972"/>
                  </a:lnTo>
                  <a:lnTo>
                    <a:pt x="358099" y="633709"/>
                  </a:lnTo>
                  <a:lnTo>
                    <a:pt x="222178" y="685738"/>
                  </a:lnTo>
                  <a:lnTo>
                    <a:pt x="208700" y="562375"/>
                  </a:lnTo>
                  <a:lnTo>
                    <a:pt x="59532" y="551229"/>
                  </a:lnTo>
                  <a:lnTo>
                    <a:pt x="122445" y="438821"/>
                  </a:lnTo>
                  <a:lnTo>
                    <a:pt x="0" y="367486"/>
                  </a:lnTo>
                  <a:lnTo>
                    <a:pt x="122445" y="296151"/>
                  </a:lnTo>
                  <a:lnTo>
                    <a:pt x="59532" y="183743"/>
                  </a:lnTo>
                  <a:lnTo>
                    <a:pt x="208700" y="172597"/>
                  </a:lnTo>
                  <a:lnTo>
                    <a:pt x="222178" y="49234"/>
                  </a:lnTo>
                  <a:lnTo>
                    <a:pt x="358099" y="101263"/>
                  </a:lnTo>
                  <a:lnTo>
                    <a:pt x="444356" y="0"/>
                  </a:lnTo>
                  <a:close/>
                </a:path>
              </a:pathLst>
            </a:custGeom>
            <a:solidFill>
              <a:srgbClr val="74A55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138861" y="105314"/>
              <a:ext cx="610989" cy="514818"/>
            </a:xfrm>
            <a:prstGeom prst="rect">
              <a:avLst/>
            </a:prstGeom>
          </p:spPr>
          <p:txBody>
            <a:bodyPr lIns="7110" tIns="7110" rIns="7110" bIns="7110" rtlCol="0" anchor="ctr"/>
            <a:lstStyle/>
            <a:p>
              <a:pPr algn="ctr">
                <a:lnSpc>
                  <a:spcPts val="387"/>
                </a:lnSpc>
              </a:pPr>
              <a:endParaRPr sz="1440"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1132359" y="1437648"/>
            <a:ext cx="1093806" cy="1093806"/>
            <a:chOff x="0" y="0"/>
            <a:chExt cx="1823010" cy="182301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823010" cy="1823010"/>
            </a:xfrm>
            <a:custGeom>
              <a:avLst/>
              <a:gdLst/>
              <a:ahLst/>
              <a:cxnLst/>
              <a:rect l="l" t="t" r="r" b="b"/>
              <a:pathLst>
                <a:path w="1823010" h="1823010">
                  <a:moveTo>
                    <a:pt x="0" y="0"/>
                  </a:moveTo>
                  <a:lnTo>
                    <a:pt x="1823010" y="0"/>
                  </a:lnTo>
                  <a:lnTo>
                    <a:pt x="1823010" y="1823010"/>
                  </a:lnTo>
                  <a:lnTo>
                    <a:pt x="0" y="18230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" name="Freeform 21"/>
          <p:cNvSpPr/>
          <p:nvPr/>
        </p:nvSpPr>
        <p:spPr>
          <a:xfrm>
            <a:off x="1" y="5624406"/>
            <a:ext cx="3027663" cy="1233594"/>
          </a:xfrm>
          <a:custGeom>
            <a:avLst/>
            <a:gdLst/>
            <a:ahLst/>
            <a:cxnLst/>
            <a:rect l="l" t="t" r="r" b="b"/>
            <a:pathLst>
              <a:path w="3784579" h="1541993">
                <a:moveTo>
                  <a:pt x="0" y="0"/>
                </a:moveTo>
                <a:lnTo>
                  <a:pt x="3784579" y="0"/>
                </a:lnTo>
                <a:lnTo>
                  <a:pt x="3784579" y="1541993"/>
                </a:lnTo>
                <a:lnTo>
                  <a:pt x="0" y="154199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2" name="Freeform 22"/>
          <p:cNvSpPr/>
          <p:nvPr/>
        </p:nvSpPr>
        <p:spPr>
          <a:xfrm>
            <a:off x="7671977" y="5672091"/>
            <a:ext cx="2877850" cy="792120"/>
          </a:xfrm>
          <a:custGeom>
            <a:avLst/>
            <a:gdLst/>
            <a:ahLst/>
            <a:cxnLst/>
            <a:rect l="l" t="t" r="r" b="b"/>
            <a:pathLst>
              <a:path w="3597312" h="990150">
                <a:moveTo>
                  <a:pt x="0" y="0"/>
                </a:moveTo>
                <a:lnTo>
                  <a:pt x="3597312" y="0"/>
                </a:lnTo>
                <a:lnTo>
                  <a:pt x="3597312" y="990151"/>
                </a:lnTo>
                <a:lnTo>
                  <a:pt x="0" y="990151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t="-127062" b="-1380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3" name="Freeform 23"/>
          <p:cNvSpPr/>
          <p:nvPr/>
        </p:nvSpPr>
        <p:spPr>
          <a:xfrm>
            <a:off x="10423865" y="5442921"/>
            <a:ext cx="1588934" cy="460791"/>
          </a:xfrm>
          <a:custGeom>
            <a:avLst/>
            <a:gdLst/>
            <a:ahLst/>
            <a:cxnLst/>
            <a:rect l="l" t="t" r="r" b="b"/>
            <a:pathLst>
              <a:path w="1986168" h="575989">
                <a:moveTo>
                  <a:pt x="0" y="0"/>
                </a:moveTo>
                <a:lnTo>
                  <a:pt x="1986168" y="0"/>
                </a:lnTo>
                <a:lnTo>
                  <a:pt x="1986168" y="575988"/>
                </a:lnTo>
                <a:lnTo>
                  <a:pt x="0" y="57598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4" name="TextBox 24"/>
          <p:cNvSpPr txBox="1"/>
          <p:nvPr/>
        </p:nvSpPr>
        <p:spPr>
          <a:xfrm>
            <a:off x="226931" y="207168"/>
            <a:ext cx="2883755" cy="12063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80"/>
              </a:lnSpc>
            </a:pPr>
            <a:r>
              <a:rPr lang="en-US" sz="4727">
                <a:solidFill>
                  <a:srgbClr val="C20430"/>
                </a:solidFill>
                <a:latin typeface="Roboto"/>
              </a:rPr>
              <a:t>Register Now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8863114" y="477521"/>
            <a:ext cx="3121502" cy="14626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17"/>
              </a:lnSpc>
            </a:pPr>
            <a:endParaRPr sz="1440"/>
          </a:p>
          <a:p>
            <a:pPr algn="ctr">
              <a:lnSpc>
                <a:spcPts val="3917"/>
              </a:lnSpc>
            </a:pPr>
            <a:r>
              <a:rPr lang="en-US" sz="2577">
                <a:solidFill>
                  <a:srgbClr val="7D658F"/>
                </a:solidFill>
                <a:latin typeface="League Spartan Bold"/>
              </a:rPr>
              <a:t>GRADES  7-10</a:t>
            </a:r>
          </a:p>
          <a:p>
            <a:pPr algn="ctr">
              <a:lnSpc>
                <a:spcPts val="3917"/>
              </a:lnSpc>
            </a:pPr>
            <a:r>
              <a:rPr lang="en-US" sz="2577">
                <a:solidFill>
                  <a:srgbClr val="7D658F"/>
                </a:solidFill>
                <a:latin typeface="League Spartan Bold"/>
              </a:rPr>
              <a:t> GUELPH CAMPUS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2898301" y="4693848"/>
            <a:ext cx="6590044" cy="5130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8"/>
              </a:lnSpc>
            </a:pPr>
            <a:r>
              <a:rPr lang="en-US" sz="2665">
                <a:solidFill>
                  <a:srgbClr val="FFFFFF"/>
                </a:solidFill>
                <a:latin typeface="League Spartan"/>
              </a:rPr>
              <a:t>SATURDAY FEB 3, 2024</a:t>
            </a:r>
          </a:p>
          <a:p>
            <a:pPr algn="ctr">
              <a:lnSpc>
                <a:spcPts val="1196"/>
              </a:lnSpc>
            </a:pPr>
            <a:r>
              <a:rPr lang="en-US" sz="1139">
                <a:solidFill>
                  <a:srgbClr val="FFFFFF"/>
                </a:solidFill>
                <a:latin typeface="League Spartan Bold"/>
              </a:rPr>
              <a:t>  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1218333" y="2665734"/>
            <a:ext cx="920650" cy="9887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75"/>
              </a:lnSpc>
            </a:pPr>
            <a:r>
              <a:rPr lang="en-US" sz="2839">
                <a:solidFill>
                  <a:srgbClr val="FFFFFF"/>
                </a:solidFill>
                <a:latin typeface="Roboto"/>
              </a:rPr>
              <a:t> FREE</a:t>
            </a:r>
          </a:p>
        </p:txBody>
      </p:sp>
      <p:sp>
        <p:nvSpPr>
          <p:cNvPr id="28" name="Freeform 28"/>
          <p:cNvSpPr/>
          <p:nvPr/>
        </p:nvSpPr>
        <p:spPr>
          <a:xfrm>
            <a:off x="10925558" y="6127255"/>
            <a:ext cx="803581" cy="567234"/>
          </a:xfrm>
          <a:custGeom>
            <a:avLst/>
            <a:gdLst/>
            <a:ahLst/>
            <a:cxnLst/>
            <a:rect l="l" t="t" r="r" b="b"/>
            <a:pathLst>
              <a:path w="1004476" h="709042">
                <a:moveTo>
                  <a:pt x="0" y="0"/>
                </a:moveTo>
                <a:lnTo>
                  <a:pt x="1004476" y="0"/>
                </a:lnTo>
                <a:lnTo>
                  <a:pt x="1004476" y="709042"/>
                </a:lnTo>
                <a:lnTo>
                  <a:pt x="0" y="709042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529585" y="5075190"/>
            <a:ext cx="14254514" cy="1939463"/>
            <a:chOff x="0" y="0"/>
            <a:chExt cx="26826398" cy="36499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6826400" cy="3649989"/>
            </a:xfrm>
            <a:custGeom>
              <a:avLst/>
              <a:gdLst/>
              <a:ahLst/>
              <a:cxnLst/>
              <a:rect l="l" t="t" r="r" b="b"/>
              <a:pathLst>
                <a:path w="26826400" h="3649989">
                  <a:moveTo>
                    <a:pt x="0" y="0"/>
                  </a:moveTo>
                  <a:lnTo>
                    <a:pt x="26826400" y="0"/>
                  </a:lnTo>
                  <a:lnTo>
                    <a:pt x="26826400" y="3649989"/>
                  </a:lnTo>
                  <a:lnTo>
                    <a:pt x="0" y="3649989"/>
                  </a:lnTo>
                  <a:close/>
                </a:path>
              </a:pathLst>
            </a:custGeom>
            <a:solidFill>
              <a:srgbClr val="FEFDF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9525"/>
              <a:ext cx="26826398" cy="3659514"/>
            </a:xfrm>
            <a:prstGeom prst="rect">
              <a:avLst/>
            </a:prstGeom>
          </p:spPr>
          <p:txBody>
            <a:bodyPr lIns="7110" tIns="7110" rIns="7110" bIns="7110" rtlCol="0" anchor="ctr"/>
            <a:lstStyle/>
            <a:p>
              <a:pPr algn="ctr">
                <a:lnSpc>
                  <a:spcPts val="362"/>
                </a:lnSpc>
              </a:pPr>
              <a:endParaRPr sz="1440"/>
            </a:p>
          </p:txBody>
        </p:sp>
      </p:grpSp>
      <p:sp>
        <p:nvSpPr>
          <p:cNvPr id="5" name="Freeform 5"/>
          <p:cNvSpPr/>
          <p:nvPr/>
        </p:nvSpPr>
        <p:spPr>
          <a:xfrm>
            <a:off x="8997304" y="1"/>
            <a:ext cx="2924535" cy="1213714"/>
          </a:xfrm>
          <a:custGeom>
            <a:avLst/>
            <a:gdLst/>
            <a:ahLst/>
            <a:cxnLst/>
            <a:rect l="l" t="t" r="r" b="b"/>
            <a:pathLst>
              <a:path w="3655669" h="1517143">
                <a:moveTo>
                  <a:pt x="0" y="0"/>
                </a:moveTo>
                <a:lnTo>
                  <a:pt x="3655669" y="0"/>
                </a:lnTo>
                <a:lnTo>
                  <a:pt x="3655669" y="1517143"/>
                </a:lnTo>
                <a:lnTo>
                  <a:pt x="0" y="151714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519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11177910" y="2776152"/>
            <a:ext cx="920650" cy="9887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75"/>
              </a:lnSpc>
            </a:pPr>
            <a:r>
              <a:rPr lang="en-US" sz="2839">
                <a:solidFill>
                  <a:srgbClr val="FFFFFF"/>
                </a:solidFill>
                <a:latin typeface="Roboto"/>
              </a:rPr>
              <a:t> FREE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85800" y="296859"/>
            <a:ext cx="11142112" cy="62224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901"/>
              </a:lnSpc>
            </a:pPr>
            <a:r>
              <a:rPr lang="en-US" sz="2400" spc="-50" dirty="0">
                <a:solidFill>
                  <a:srgbClr val="C20430"/>
                </a:solidFill>
                <a:latin typeface="Roboto Bold"/>
              </a:rPr>
              <a:t>By the numbers</a:t>
            </a:r>
          </a:p>
          <a:p>
            <a:pPr marL="645214" lvl="1" indent="-322607">
              <a:lnSpc>
                <a:spcPts val="4901"/>
              </a:lnSpc>
              <a:buFont typeface="Arial"/>
              <a:buChar char="•"/>
            </a:pPr>
            <a:r>
              <a:rPr lang="en-US" sz="2400" spc="-50" dirty="0">
                <a:solidFill>
                  <a:srgbClr val="C20430"/>
                </a:solidFill>
                <a:latin typeface="Roboto"/>
              </a:rPr>
              <a:t>Goal: 120 attendees (60/morning &amp; 60/afternoon</a:t>
            </a:r>
          </a:p>
          <a:p>
            <a:pPr marL="645214" lvl="1" indent="-322607">
              <a:lnSpc>
                <a:spcPts val="4901"/>
              </a:lnSpc>
              <a:buFont typeface="Arial"/>
              <a:buChar char="•"/>
            </a:pPr>
            <a:r>
              <a:rPr lang="en-US" sz="2400" spc="-50" dirty="0">
                <a:solidFill>
                  <a:srgbClr val="C20430"/>
                </a:solidFill>
                <a:latin typeface="Roboto"/>
              </a:rPr>
              <a:t>150 registered as of Jan 26 from across 70 + schools</a:t>
            </a:r>
          </a:p>
          <a:p>
            <a:pPr marL="645214" lvl="1" indent="-322607">
              <a:lnSpc>
                <a:spcPts val="4901"/>
              </a:lnSpc>
              <a:buFont typeface="Arial"/>
              <a:buChar char="•"/>
            </a:pPr>
            <a:r>
              <a:rPr lang="en-US" sz="2400" spc="-50" dirty="0">
                <a:solidFill>
                  <a:srgbClr val="C20430"/>
                </a:solidFill>
                <a:latin typeface="Roboto"/>
              </a:rPr>
              <a:t>30+ </a:t>
            </a:r>
            <a:r>
              <a:rPr lang="en-US" sz="2400" spc="-50" dirty="0" err="1">
                <a:solidFill>
                  <a:srgbClr val="C20430"/>
                </a:solidFill>
                <a:latin typeface="Roboto"/>
              </a:rPr>
              <a:t>GWiCS</a:t>
            </a:r>
            <a:r>
              <a:rPr lang="en-US" sz="2400" spc="-50" dirty="0">
                <a:solidFill>
                  <a:srgbClr val="C20430"/>
                </a:solidFill>
                <a:latin typeface="Roboto"/>
              </a:rPr>
              <a:t> member volunteers </a:t>
            </a:r>
          </a:p>
          <a:p>
            <a:pPr marL="645214" lvl="1" indent="-322607">
              <a:lnSpc>
                <a:spcPts val="4901"/>
              </a:lnSpc>
              <a:buFont typeface="Arial"/>
              <a:buChar char="•"/>
            </a:pPr>
            <a:r>
              <a:rPr lang="en-US" sz="2400" spc="-50" dirty="0">
                <a:solidFill>
                  <a:srgbClr val="C20430"/>
                </a:solidFill>
                <a:latin typeface="Roboto"/>
              </a:rPr>
              <a:t>6 grade 11 &amp; 12 volunteers </a:t>
            </a:r>
          </a:p>
          <a:p>
            <a:pPr>
              <a:lnSpc>
                <a:spcPts val="4901"/>
              </a:lnSpc>
            </a:pPr>
            <a:endParaRPr lang="en-US" sz="2400" spc="-50" dirty="0">
              <a:solidFill>
                <a:srgbClr val="C20430"/>
              </a:solidFill>
              <a:latin typeface="Roboto"/>
            </a:endParaRPr>
          </a:p>
          <a:p>
            <a:pPr>
              <a:lnSpc>
                <a:spcPts val="4901"/>
              </a:lnSpc>
            </a:pPr>
            <a:r>
              <a:rPr lang="en-US" sz="2400" spc="-50" dirty="0">
                <a:solidFill>
                  <a:srgbClr val="C20430"/>
                </a:solidFill>
                <a:latin typeface="Roboto Bold"/>
              </a:rPr>
              <a:t>Activities</a:t>
            </a:r>
          </a:p>
          <a:p>
            <a:pPr marL="1290428" lvl="2" indent="-430142">
              <a:lnSpc>
                <a:spcPts val="4901"/>
              </a:lnSpc>
              <a:buFont typeface="Arial"/>
              <a:buChar char="⚬"/>
            </a:pPr>
            <a:r>
              <a:rPr lang="en-US" sz="2400" spc="-50" dirty="0">
                <a:solidFill>
                  <a:srgbClr val="C20430"/>
                </a:solidFill>
                <a:latin typeface="Roboto"/>
              </a:rPr>
              <a:t>Python coding (</a:t>
            </a:r>
            <a:r>
              <a:rPr lang="en-US" sz="2400" spc="-50" dirty="0" err="1">
                <a:solidFill>
                  <a:srgbClr val="C20430"/>
                </a:solidFill>
                <a:latin typeface="Roboto"/>
              </a:rPr>
              <a:t>GWiCS</a:t>
            </a:r>
            <a:r>
              <a:rPr lang="en-US" sz="2400" spc="-50" dirty="0">
                <a:solidFill>
                  <a:srgbClr val="C20430"/>
                </a:solidFill>
                <a:latin typeface="Roboto"/>
              </a:rPr>
              <a:t>), </a:t>
            </a:r>
          </a:p>
          <a:p>
            <a:pPr marL="1290428" lvl="2" indent="-430142">
              <a:lnSpc>
                <a:spcPts val="4901"/>
              </a:lnSpc>
              <a:buFont typeface="Arial"/>
              <a:buChar char="⚬"/>
            </a:pPr>
            <a:r>
              <a:rPr lang="en-US" sz="2400" spc="-50" dirty="0">
                <a:solidFill>
                  <a:srgbClr val="C20430"/>
                </a:solidFill>
                <a:latin typeface="Roboto"/>
              </a:rPr>
              <a:t>Unplugged game design (Creative Encounters) and </a:t>
            </a:r>
          </a:p>
          <a:p>
            <a:pPr marL="1290428" lvl="2" indent="-430142">
              <a:lnSpc>
                <a:spcPts val="4901"/>
              </a:lnSpc>
              <a:buFont typeface="Arial"/>
              <a:buChar char="⚬"/>
            </a:pPr>
            <a:r>
              <a:rPr lang="en-US" sz="2400" spc="-50" dirty="0" err="1">
                <a:solidFill>
                  <a:srgbClr val="C20430"/>
                </a:solidFill>
                <a:latin typeface="Roboto"/>
              </a:rPr>
              <a:t>DeCode</a:t>
            </a:r>
            <a:r>
              <a:rPr lang="en-US" sz="2400" spc="-50" dirty="0">
                <a:solidFill>
                  <a:srgbClr val="C20430"/>
                </a:solidFill>
                <a:latin typeface="Roboto"/>
              </a:rPr>
              <a:t> Girl networking game (</a:t>
            </a:r>
            <a:r>
              <a:rPr lang="en-US" sz="2400" spc="-50" dirty="0" err="1">
                <a:solidFill>
                  <a:srgbClr val="C20430"/>
                </a:solidFill>
                <a:latin typeface="Roboto"/>
              </a:rPr>
              <a:t>WiE</a:t>
            </a:r>
            <a:r>
              <a:rPr lang="en-US" sz="2400" spc="-50" dirty="0">
                <a:solidFill>
                  <a:srgbClr val="C20430"/>
                </a:solidFill>
                <a:latin typeface="Roboto"/>
              </a:rPr>
              <a:t> &amp; Creative Encounters)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276</Words>
  <Application>Microsoft Office PowerPoint</Application>
  <PresentationFormat>Widescreen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Calibri</vt:lpstr>
      <vt:lpstr>Calibri Light</vt:lpstr>
      <vt:lpstr>League Spartan</vt:lpstr>
      <vt:lpstr>League Spartan Bold</vt:lpstr>
      <vt:lpstr>Roboto</vt:lpstr>
      <vt:lpstr>Roboto Bold</vt:lpstr>
      <vt:lpstr>Times New Roman</vt:lpstr>
      <vt:lpstr>Wingdings</vt:lpstr>
      <vt:lpstr>Office Theme</vt:lpstr>
      <vt:lpstr>International Virtual Open House</vt:lpstr>
      <vt:lpstr>Upcoming Events – Save the Date</vt:lpstr>
      <vt:lpstr>PowerPoint Presentation</vt:lpstr>
      <vt:lpstr>PowerPoint Presentation</vt:lpstr>
    </vt:vector>
  </TitlesOfParts>
  <Company>University of Guelph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Virtual Open House</dc:title>
  <dc:creator>Purvi Patel</dc:creator>
  <cp:lastModifiedBy>Purvi Patel</cp:lastModifiedBy>
  <cp:revision>6</cp:revision>
  <dcterms:created xsi:type="dcterms:W3CDTF">2024-01-29T15:24:46Z</dcterms:created>
  <dcterms:modified xsi:type="dcterms:W3CDTF">2024-01-30T18:06:09Z</dcterms:modified>
</cp:coreProperties>
</file>